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7"/>
  </p:notesMasterIdLst>
  <p:handoutMasterIdLst>
    <p:handoutMasterId r:id="rId38"/>
  </p:handoutMasterIdLst>
  <p:sldIdLst>
    <p:sldId id="256" r:id="rId5"/>
    <p:sldId id="257" r:id="rId6"/>
    <p:sldId id="287" r:id="rId7"/>
    <p:sldId id="288" r:id="rId8"/>
    <p:sldId id="258" r:id="rId9"/>
    <p:sldId id="289" r:id="rId10"/>
    <p:sldId id="313" r:id="rId11"/>
    <p:sldId id="314" r:id="rId12"/>
    <p:sldId id="261" r:id="rId13"/>
    <p:sldId id="290" r:id="rId14"/>
    <p:sldId id="286" r:id="rId15"/>
    <p:sldId id="264" r:id="rId16"/>
    <p:sldId id="283" r:id="rId17"/>
    <p:sldId id="291" r:id="rId18"/>
    <p:sldId id="292" r:id="rId19"/>
    <p:sldId id="308" r:id="rId20"/>
    <p:sldId id="293" r:id="rId21"/>
    <p:sldId id="309" r:id="rId22"/>
    <p:sldId id="296" r:id="rId23"/>
    <p:sldId id="294" r:id="rId24"/>
    <p:sldId id="311" r:id="rId25"/>
    <p:sldId id="297" r:id="rId26"/>
    <p:sldId id="298" r:id="rId27"/>
    <p:sldId id="299" r:id="rId28"/>
    <p:sldId id="302" r:id="rId29"/>
    <p:sldId id="300" r:id="rId30"/>
    <p:sldId id="301" r:id="rId31"/>
    <p:sldId id="312" r:id="rId32"/>
    <p:sldId id="303" r:id="rId33"/>
    <p:sldId id="304" r:id="rId34"/>
    <p:sldId id="306" r:id="rId35"/>
    <p:sldId id="269"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FF33"/>
    <a:srgbClr val="255331"/>
    <a:srgbClr val="FF9933"/>
    <a:srgbClr val="FFFFCC"/>
    <a:srgbClr val="103350"/>
    <a:srgbClr val="0C4360"/>
    <a:srgbClr val="1B6872"/>
    <a:srgbClr val="63B7C6"/>
    <a:srgbClr val="002136"/>
    <a:srgbClr val="0C75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92" d="100"/>
          <a:sy n="92" d="100"/>
        </p:scale>
        <p:origin x="498" y="90"/>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12/17/2024</a:t>
            </a:fld>
            <a:endParaRPr lang="en-US" dirty="0"/>
          </a:p>
        </p:txBody>
      </p:sp>
      <p:sp>
        <p:nvSpPr>
          <p:cNvPr id="4" name="Footer Placeholder 3">
            <a:extLst>
              <a:ext uri="{FF2B5EF4-FFF2-40B4-BE49-F238E27FC236}">
                <a16:creationId xmlns:a16="http://schemas.microsoft.com/office/drawing/2014/main" xmlns=""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a:t>
            </a:fld>
            <a:endParaRPr lang="en-US" dirty="0"/>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12/17/2024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a:t>
            </a:fld>
            <a:endParaRPr lang="en-US" noProof="0" dirty="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xmlns=""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xmlns=""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xmlns=""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xmlns=""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ight Triangle 16">
                <a:extLst>
                  <a:ext uri="{FF2B5EF4-FFF2-40B4-BE49-F238E27FC236}">
                    <a16:creationId xmlns:a16="http://schemas.microsoft.com/office/drawing/2014/main" xmlns=""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xmlns=""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xmlns=""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xmlns=""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Freeform: Shape 12">
              <a:extLst>
                <a:ext uri="{FF2B5EF4-FFF2-40B4-BE49-F238E27FC236}">
                  <a16:creationId xmlns:a16="http://schemas.microsoft.com/office/drawing/2014/main" xmlns=""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2">
              <a:extLst>
                <a:ext uri="{FF2B5EF4-FFF2-40B4-BE49-F238E27FC236}">
                  <a16:creationId xmlns:a16="http://schemas.microsoft.com/office/drawing/2014/main" xmlns=""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xmlns=""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xmlns=""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2">
                <a:extLst>
                  <a:ext uri="{FF2B5EF4-FFF2-40B4-BE49-F238E27FC236}">
                    <a16:creationId xmlns:a16="http://schemas.microsoft.com/office/drawing/2014/main" xmlns=""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 name="Title 1">
            <a:extLst>
              <a:ext uri="{FF2B5EF4-FFF2-40B4-BE49-F238E27FC236}">
                <a16:creationId xmlns:a16="http://schemas.microsoft.com/office/drawing/2014/main" xmlns=""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a16="http://schemas.microsoft.com/office/drawing/2014/main" xmlns=""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smtClean="0"/>
              <a:t>Click to edit Master subtitle style</a:t>
            </a:r>
            <a:endParaRPr lang="en-US" noProof="0"/>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xmlns=""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xmlns=""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1" name="Content Placeholder 3">
            <a:extLst>
              <a:ext uri="{FF2B5EF4-FFF2-40B4-BE49-F238E27FC236}">
                <a16:creationId xmlns:a16="http://schemas.microsoft.com/office/drawing/2014/main" xmlns=""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99959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a:extLst>
              <a:ext uri="{FF2B5EF4-FFF2-40B4-BE49-F238E27FC236}">
                <a16:creationId xmlns:a16="http://schemas.microsoft.com/office/drawing/2014/main" xmlns=""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1" name="Picture Placeholder 8">
            <a:extLst>
              <a:ext uri="{FF2B5EF4-FFF2-40B4-BE49-F238E27FC236}">
                <a16:creationId xmlns:a16="http://schemas.microsoft.com/office/drawing/2014/main" xmlns=""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2" name="Picture Placeholder 8">
            <a:extLst>
              <a:ext uri="{FF2B5EF4-FFF2-40B4-BE49-F238E27FC236}">
                <a16:creationId xmlns:a16="http://schemas.microsoft.com/office/drawing/2014/main" xmlns=""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3" name="Picture Placeholder 8">
            <a:extLst>
              <a:ext uri="{FF2B5EF4-FFF2-40B4-BE49-F238E27FC236}">
                <a16:creationId xmlns:a16="http://schemas.microsoft.com/office/drawing/2014/main" xmlns=""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4" name="Picture Placeholder 8">
            <a:extLst>
              <a:ext uri="{FF2B5EF4-FFF2-40B4-BE49-F238E27FC236}">
                <a16:creationId xmlns:a16="http://schemas.microsoft.com/office/drawing/2014/main" xmlns=""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6" name="Text Placeholder 22">
            <a:extLst>
              <a:ext uri="{FF2B5EF4-FFF2-40B4-BE49-F238E27FC236}">
                <a16:creationId xmlns:a16="http://schemas.microsoft.com/office/drawing/2014/main" xmlns=""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
        <p:nvSpPr>
          <p:cNvPr id="27" name="Text Placeholder 22">
            <a:extLst>
              <a:ext uri="{FF2B5EF4-FFF2-40B4-BE49-F238E27FC236}">
                <a16:creationId xmlns:a16="http://schemas.microsoft.com/office/drawing/2014/main" xmlns=""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
        <p:nvSpPr>
          <p:cNvPr id="28" name="Text Placeholder 22">
            <a:extLst>
              <a:ext uri="{FF2B5EF4-FFF2-40B4-BE49-F238E27FC236}">
                <a16:creationId xmlns:a16="http://schemas.microsoft.com/office/drawing/2014/main" xmlns=""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
        <p:nvSpPr>
          <p:cNvPr id="29" name="Text Placeholder 22">
            <a:extLst>
              <a:ext uri="{FF2B5EF4-FFF2-40B4-BE49-F238E27FC236}">
                <a16:creationId xmlns:a16="http://schemas.microsoft.com/office/drawing/2014/main" xmlns=""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
        <p:nvSpPr>
          <p:cNvPr id="30" name="Text Placeholder 22">
            <a:extLst>
              <a:ext uri="{FF2B5EF4-FFF2-40B4-BE49-F238E27FC236}">
                <a16:creationId xmlns:a16="http://schemas.microsoft.com/office/drawing/2014/main" xmlns=""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cxnSp>
        <p:nvCxnSpPr>
          <p:cNvPr id="7" name="Straight Connector 6">
            <a:extLst>
              <a:ext uri="{FF2B5EF4-FFF2-40B4-BE49-F238E27FC236}">
                <a16:creationId xmlns:a16="http://schemas.microsoft.com/office/drawing/2014/main" xmlns=""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xmlns=""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76266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xmlns=""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
        <p:nvSpPr>
          <p:cNvPr id="35" name="Freeform: Shape 34">
            <a:extLst>
              <a:ext uri="{FF2B5EF4-FFF2-40B4-BE49-F238E27FC236}">
                <a16:creationId xmlns:a16="http://schemas.microsoft.com/office/drawing/2014/main" xmlns=""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xmlns=""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
        <p:nvSpPr>
          <p:cNvPr id="36" name="Text Placeholder 22">
            <a:extLst>
              <a:ext uri="{FF2B5EF4-FFF2-40B4-BE49-F238E27FC236}">
                <a16:creationId xmlns:a16="http://schemas.microsoft.com/office/drawing/2014/main" xmlns=""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
        <p:nvSpPr>
          <p:cNvPr id="37" name="Text Placeholder 22">
            <a:extLst>
              <a:ext uri="{FF2B5EF4-FFF2-40B4-BE49-F238E27FC236}">
                <a16:creationId xmlns:a16="http://schemas.microsoft.com/office/drawing/2014/main" xmlns=""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Tree>
    <p:extLst>
      <p:ext uri="{BB962C8B-B14F-4D97-AF65-F5344CB8AC3E}">
        <p14:creationId xmlns:p14="http://schemas.microsoft.com/office/powerpoint/2010/main" val="1544745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xmlns=""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
        <p:nvSpPr>
          <p:cNvPr id="35" name="Freeform: Shape 34">
            <a:extLst>
              <a:ext uri="{FF2B5EF4-FFF2-40B4-BE49-F238E27FC236}">
                <a16:creationId xmlns:a16="http://schemas.microsoft.com/office/drawing/2014/main" xmlns=""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xmlns=""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Tree>
    <p:extLst>
      <p:ext uri="{BB962C8B-B14F-4D97-AF65-F5344CB8AC3E}">
        <p14:creationId xmlns:p14="http://schemas.microsoft.com/office/powerpoint/2010/main" val="2486826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xmlns=""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Picture Placeholder 2">
            <a:extLst>
              <a:ext uri="{FF2B5EF4-FFF2-40B4-BE49-F238E27FC236}">
                <a16:creationId xmlns:a16="http://schemas.microsoft.com/office/drawing/2014/main" xmlns=""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
        <p:nvSpPr>
          <p:cNvPr id="21" name="Text Placeholder 3">
            <a:extLst>
              <a:ext uri="{FF2B5EF4-FFF2-40B4-BE49-F238E27FC236}">
                <a16:creationId xmlns:a16="http://schemas.microsoft.com/office/drawing/2014/main" xmlns=""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Tree>
    <p:extLst>
      <p:ext uri="{BB962C8B-B14F-4D97-AF65-F5344CB8AC3E}">
        <p14:creationId xmlns:p14="http://schemas.microsoft.com/office/powerpoint/2010/main" val="154065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xmlns=""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1" name="Text Placeholder 3">
            <a:extLst>
              <a:ext uri="{FF2B5EF4-FFF2-40B4-BE49-F238E27FC236}">
                <a16:creationId xmlns:a16="http://schemas.microsoft.com/office/drawing/2014/main" xmlns=""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22" name="Content Placeholder 2">
            <a:extLst>
              <a:ext uri="{FF2B5EF4-FFF2-40B4-BE49-F238E27FC236}">
                <a16:creationId xmlns:a16="http://schemas.microsoft.com/office/drawing/2014/main" xmlns=""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1212989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a16="http://schemas.microsoft.com/office/drawing/2014/main" xmlns=""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a16="http://schemas.microsoft.com/office/drawing/2014/main" xmlns=""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a16="http://schemas.microsoft.com/office/drawing/2014/main" xmlns=""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a16="http://schemas.microsoft.com/office/drawing/2014/main" xmlns=""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a16="http://schemas.microsoft.com/office/drawing/2014/main" xmlns=""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xmlns=""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a16="http://schemas.microsoft.com/office/drawing/2014/main" xmlns=""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a16="http://schemas.microsoft.com/office/drawing/2014/main" xmlns=""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a16="http://schemas.microsoft.com/office/drawing/2014/main" xmlns=""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672304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xmlns=""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xmlns=""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xmlns=""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xmlns=""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xmlns=""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xmlns=""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xmlns=""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xmlns=""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236386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xmlns=""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xmlns=""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xmlns=""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xmlns=""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a16="http://schemas.microsoft.com/office/drawing/2014/main" xmlns=""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xmlns=""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xmlns=""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a16="http://schemas.microsoft.com/office/drawing/2014/main" xmlns=""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xmlns=""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xmlns=""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xmlns=""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xmlns=""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xmlns=""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a16="http://schemas.microsoft.com/office/drawing/2014/main" xmlns=""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xmlns=""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xmlns=""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a16="http://schemas.microsoft.com/office/drawing/2014/main" xmlns=""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xmlns=""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xmlns=""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a16="http://schemas.microsoft.com/office/drawing/2014/main" xmlns=""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smtClean="0"/>
              <a:t>Click to edit Master text styles</a:t>
            </a:r>
          </a:p>
        </p:txBody>
      </p:sp>
      <p:sp>
        <p:nvSpPr>
          <p:cNvPr id="22" name="Slide Number Placeholder 4">
            <a:extLst>
              <a:ext uri="{FF2B5EF4-FFF2-40B4-BE49-F238E27FC236}">
                <a16:creationId xmlns:a16="http://schemas.microsoft.com/office/drawing/2014/main" xmlns=""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3" name="Title 1">
            <a:extLst>
              <a:ext uri="{FF2B5EF4-FFF2-40B4-BE49-F238E27FC236}">
                <a16:creationId xmlns:a16="http://schemas.microsoft.com/office/drawing/2014/main" xmlns=""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xmlns=""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xmlns=""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xmlns=""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xmlns=""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a16="http://schemas.microsoft.com/office/drawing/2014/main" xmlns=""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xmlns=""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Shape 27">
              <a:extLst>
                <a:ext uri="{FF2B5EF4-FFF2-40B4-BE49-F238E27FC236}">
                  <a16:creationId xmlns:a16="http://schemas.microsoft.com/office/drawing/2014/main" xmlns=""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sp>
        <p:nvSpPr>
          <p:cNvPr id="29" name="Freeform: Shape 28">
            <a:extLst>
              <a:ext uri="{FF2B5EF4-FFF2-40B4-BE49-F238E27FC236}">
                <a16:creationId xmlns:a16="http://schemas.microsoft.com/office/drawing/2014/main" xmlns=""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xmlns=""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31" name="Group 30">
            <a:extLst>
              <a:ext uri="{FF2B5EF4-FFF2-40B4-BE49-F238E27FC236}">
                <a16:creationId xmlns:a16="http://schemas.microsoft.com/office/drawing/2014/main" xmlns=""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xmlns=""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xmlns=""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xmlns=""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xmlns=""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smtClean="0"/>
              <a:t>Click to edit Master text styles</a:t>
            </a:r>
          </a:p>
        </p:txBody>
      </p:sp>
      <p:sp>
        <p:nvSpPr>
          <p:cNvPr id="35" name="Slide Number Placeholder 4">
            <a:extLst>
              <a:ext uri="{FF2B5EF4-FFF2-40B4-BE49-F238E27FC236}">
                <a16:creationId xmlns:a16="http://schemas.microsoft.com/office/drawing/2014/main" xmlns=""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xmlns=""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xmlns=""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xmlns=""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xmlns=""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xmlns=""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a:extLst>
              <a:ext uri="{FF2B5EF4-FFF2-40B4-BE49-F238E27FC236}">
                <a16:creationId xmlns:a16="http://schemas.microsoft.com/office/drawing/2014/main" xmlns=""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xmlns=""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xmlns=""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a16="http://schemas.microsoft.com/office/drawing/2014/main" xmlns=""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a:p>
            <a:pPr lvl="1"/>
            <a:r>
              <a:rPr lang="en-US" noProof="0" smtClean="0"/>
              <a:t>Second level</a:t>
            </a:r>
          </a:p>
          <a:p>
            <a:pPr lvl="2"/>
            <a:r>
              <a:rPr lang="en-US" noProof="0" smtClean="0"/>
              <a:t>Third level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xmlns=""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xmlns=""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7" name="Text Placeholder 6">
            <a:extLst>
              <a:ext uri="{FF2B5EF4-FFF2-40B4-BE49-F238E27FC236}">
                <a16:creationId xmlns:a16="http://schemas.microsoft.com/office/drawing/2014/main" xmlns=""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smtClean="0"/>
              <a:t>Click to edit Master text styles</a:t>
            </a:r>
          </a:p>
        </p:txBody>
      </p:sp>
    </p:spTree>
    <p:extLst>
      <p:ext uri="{BB962C8B-B14F-4D97-AF65-F5344CB8AC3E}">
        <p14:creationId xmlns:p14="http://schemas.microsoft.com/office/powerpoint/2010/main" val="290474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xmlns=""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xmlns=""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636708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xmlns=""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5" name="Text Placeholder 2">
            <a:extLst>
              <a:ext uri="{FF2B5EF4-FFF2-40B4-BE49-F238E27FC236}">
                <a16:creationId xmlns:a16="http://schemas.microsoft.com/office/drawing/2014/main" xmlns=""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6" name="Text Placeholder 4">
            <a:extLst>
              <a:ext uri="{FF2B5EF4-FFF2-40B4-BE49-F238E27FC236}">
                <a16:creationId xmlns:a16="http://schemas.microsoft.com/office/drawing/2014/main" xmlns=""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7" name="Content Placeholder 3">
            <a:extLst>
              <a:ext uri="{FF2B5EF4-FFF2-40B4-BE49-F238E27FC236}">
                <a16:creationId xmlns:a16="http://schemas.microsoft.com/office/drawing/2014/main" xmlns=""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8" name="Content Placeholder 5">
            <a:extLst>
              <a:ext uri="{FF2B5EF4-FFF2-40B4-BE49-F238E27FC236}">
                <a16:creationId xmlns:a16="http://schemas.microsoft.com/office/drawing/2014/main" xmlns=""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321916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smtClean="0"/>
              <a:t>Click to edit Master title style</a:t>
            </a:r>
            <a:endParaRPr lang="en-US" noProof="0"/>
          </a:p>
        </p:txBody>
      </p:sp>
      <p:sp>
        <p:nvSpPr>
          <p:cNvPr id="3" name="Text Placeholder 2">
            <a:extLst>
              <a:ext uri="{FF2B5EF4-FFF2-40B4-BE49-F238E27FC236}">
                <a16:creationId xmlns:a16="http://schemas.microsoft.com/office/drawing/2014/main" xmlns=""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Slide Number Placeholder 5">
            <a:extLst>
              <a:ext uri="{FF2B5EF4-FFF2-40B4-BE49-F238E27FC236}">
                <a16:creationId xmlns:a16="http://schemas.microsoft.com/office/drawing/2014/main" xmlns=""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a:t>
            </a:fld>
            <a:endParaRPr lang="en-US" noProof="0" dirty="0"/>
          </a:p>
        </p:txBody>
      </p:sp>
      <p:sp>
        <p:nvSpPr>
          <p:cNvPr id="5" name="Rectangle 4">
            <a:extLst>
              <a:ext uri="{FF2B5EF4-FFF2-40B4-BE49-F238E27FC236}">
                <a16:creationId xmlns:a16="http://schemas.microsoft.com/office/drawing/2014/main" xmlns=""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a:extLst>
              <a:ext uri="{FF2B5EF4-FFF2-40B4-BE49-F238E27FC236}">
                <a16:creationId xmlns:a16="http://schemas.microsoft.com/office/drawing/2014/main" xmlns=""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a:extLst>
              <a:ext uri="{FF2B5EF4-FFF2-40B4-BE49-F238E27FC236}">
                <a16:creationId xmlns:a16="http://schemas.microsoft.com/office/drawing/2014/main" xmlns=""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1">
            <a:extLst>
              <a:ext uri="{FF2B5EF4-FFF2-40B4-BE49-F238E27FC236}">
                <a16:creationId xmlns:a16="http://schemas.microsoft.com/office/drawing/2014/main" xmlns=""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7">
            <a:extLst>
              <a:ext uri="{FF2B5EF4-FFF2-40B4-BE49-F238E27FC236}">
                <a16:creationId xmlns:a16="http://schemas.microsoft.com/office/drawing/2014/main" xmlns=""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p>
        </p:txBody>
      </p:sp>
      <p:grpSp>
        <p:nvGrpSpPr>
          <p:cNvPr id="12" name="Group 11">
            <a:extLst>
              <a:ext uri="{FF2B5EF4-FFF2-40B4-BE49-F238E27FC236}">
                <a16:creationId xmlns:a16="http://schemas.microsoft.com/office/drawing/2014/main" xmlns=""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xmlns=""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a:extLst>
                <a:ext uri="{FF2B5EF4-FFF2-40B4-BE49-F238E27FC236}">
                  <a16:creationId xmlns:a16="http://schemas.microsoft.com/office/drawing/2014/main" xmlns=""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a16="http://schemas.microsoft.com/office/drawing/2014/main" xmlns=""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xmlns=""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2">
              <a:extLst>
                <a:ext uri="{FF2B5EF4-FFF2-40B4-BE49-F238E27FC236}">
                  <a16:creationId xmlns:a16="http://schemas.microsoft.com/office/drawing/2014/main" xmlns=""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a:extLst>
              <a:ext uri="{FF2B5EF4-FFF2-40B4-BE49-F238E27FC236}">
                <a16:creationId xmlns:a16="http://schemas.microsoft.com/office/drawing/2014/main" xmlns=""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Slide Number Placeholder 4">
            <a:extLst>
              <a:ext uri="{FF2B5EF4-FFF2-40B4-BE49-F238E27FC236}">
                <a16:creationId xmlns:a16="http://schemas.microsoft.com/office/drawing/2014/main" xmlns=""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7" r:id="rId7"/>
    <p:sldLayoutId id="2147483674" r:id="rId8"/>
    <p:sldLayoutId id="2147483665" r:id="rId9"/>
    <p:sldLayoutId id="2147483673" r:id="rId10"/>
    <p:sldLayoutId id="2147483662" r:id="rId11"/>
    <p:sldLayoutId id="2147483663" r:id="rId12"/>
    <p:sldLayoutId id="2147483664" r:id="rId13"/>
    <p:sldLayoutId id="2147483675" r:id="rId14"/>
    <p:sldLayoutId id="2147483676" r:id="rId15"/>
    <p:sldLayoutId id="2147483672" r:id="rId16"/>
    <p:sldLayoutId id="2147483667" r:id="rId17"/>
    <p:sldLayoutId id="214748366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s://cms.uom.edu.pk/" TargetMode="External"/><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2BE5BF-9922-45FB-8F3F-4446D40A051B}"/>
              </a:ext>
            </a:extLst>
          </p:cNvPr>
          <p:cNvSpPr>
            <a:spLocks noGrp="1"/>
          </p:cNvSpPr>
          <p:nvPr>
            <p:ph type="ctrTitle"/>
          </p:nvPr>
        </p:nvSpPr>
        <p:spPr>
          <a:xfrm>
            <a:off x="2761488" y="2395728"/>
            <a:ext cx="7639812" cy="1325880"/>
          </a:xfrm>
        </p:spPr>
        <p:txBody>
          <a:bodyPr/>
          <a:lstStyle/>
          <a:p>
            <a:r>
              <a:rPr lang="en-US" sz="4800" dirty="0" smtClean="0"/>
              <a:t>Semester Registration  Process in CMS</a:t>
            </a:r>
            <a:endParaRPr lang="en-US" sz="4800" dirty="0"/>
          </a:p>
        </p:txBody>
      </p:sp>
    </p:spTree>
    <p:extLst>
      <p:ext uri="{BB962C8B-B14F-4D97-AF65-F5344CB8AC3E}">
        <p14:creationId xmlns:p14="http://schemas.microsoft.com/office/powerpoint/2010/main" val="3946934594"/>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520FC4EE-F318-4344-9E3C-B950ADB63865}"/>
              </a:ext>
            </a:extLst>
          </p:cNvPr>
          <p:cNvSpPr>
            <a:spLocks noGrp="1"/>
          </p:cNvSpPr>
          <p:nvPr>
            <p:ph type="sldNum" sz="quarter" idx="12"/>
          </p:nvPr>
        </p:nvSpPr>
        <p:spPr/>
        <p:txBody>
          <a:bodyPr/>
          <a:lstStyle/>
          <a:p>
            <a:fld id="{C263D6C4-4840-40CC-AC84-17E24B3B7BDE}" type="slidenum">
              <a:rPr lang="en-US" smtClean="0"/>
              <a:pPr/>
              <a:t>10</a:t>
            </a:fld>
            <a:endParaRPr lang="en-US" dirty="0"/>
          </a:p>
        </p:txBody>
      </p:sp>
      <p:grpSp>
        <p:nvGrpSpPr>
          <p:cNvPr id="10" name="Group 9"/>
          <p:cNvGrpSpPr/>
          <p:nvPr/>
        </p:nvGrpSpPr>
        <p:grpSpPr>
          <a:xfrm>
            <a:off x="2014613" y="1385006"/>
            <a:ext cx="4748289" cy="3473451"/>
            <a:chOff x="1075624" y="509180"/>
            <a:chExt cx="10040751" cy="583964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624" y="509180"/>
              <a:ext cx="10040751" cy="5839640"/>
            </a:xfrm>
            <a:prstGeom prst="rect">
              <a:avLst/>
            </a:prstGeom>
          </p:spPr>
        </p:pic>
        <p:sp>
          <p:nvSpPr>
            <p:cNvPr id="5" name="Rectangle 4"/>
            <p:cNvSpPr/>
            <p:nvPr/>
          </p:nvSpPr>
          <p:spPr>
            <a:xfrm>
              <a:off x="7601639" y="3305060"/>
              <a:ext cx="2137272" cy="3635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499953" y="1725342"/>
              <a:ext cx="2137272" cy="3635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3943" t="18886" r="59584" b="7898"/>
          <a:stretch/>
        </p:blipFill>
        <p:spPr>
          <a:xfrm>
            <a:off x="6890990" y="1429055"/>
            <a:ext cx="3076222" cy="3473451"/>
          </a:xfrm>
          <a:prstGeom prst="rect">
            <a:avLst/>
          </a:prstGeom>
        </p:spPr>
      </p:pic>
      <p:pic>
        <p:nvPicPr>
          <p:cNvPr id="16" name="Picture 15"/>
          <p:cNvPicPr>
            <a:picLocks noChangeAspect="1"/>
          </p:cNvPicPr>
          <p:nvPr/>
        </p:nvPicPr>
        <p:blipFill rotWithShape="1">
          <a:blip r:embed="rId4">
            <a:extLst>
              <a:ext uri="{28A0092B-C50C-407E-A947-70E740481C1C}">
                <a14:useLocalDpi xmlns:a14="http://schemas.microsoft.com/office/drawing/2010/main" val="0"/>
              </a:ext>
            </a:extLst>
          </a:blip>
          <a:srcRect l="3505" t="51406" r="79299" b="20360"/>
          <a:stretch/>
        </p:blipFill>
        <p:spPr>
          <a:xfrm>
            <a:off x="306729" y="689243"/>
            <a:ext cx="1579796" cy="1459048"/>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3036" y="5001089"/>
            <a:ext cx="8098478" cy="1456618"/>
          </a:xfrm>
          <a:prstGeom prst="rect">
            <a:avLst/>
          </a:prstGeom>
        </p:spPr>
      </p:pic>
      <p:sp>
        <p:nvSpPr>
          <p:cNvPr id="19" name="Rectangular Callout 18"/>
          <p:cNvSpPr/>
          <p:nvPr/>
        </p:nvSpPr>
        <p:spPr>
          <a:xfrm>
            <a:off x="3723701" y="5364899"/>
            <a:ext cx="2055303" cy="950176"/>
          </a:xfrm>
          <a:prstGeom prst="wedgeRectCallout">
            <a:avLst>
              <a:gd name="adj1" fmla="val 198936"/>
              <a:gd name="adj2" fmla="val -1866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The status change to cancel</a:t>
            </a:r>
            <a:endParaRPr lang="en-US" dirty="0"/>
          </a:p>
        </p:txBody>
      </p:sp>
      <p:sp>
        <p:nvSpPr>
          <p:cNvPr id="21" name="Rectangle 20"/>
          <p:cNvSpPr/>
          <p:nvPr/>
        </p:nvSpPr>
        <p:spPr>
          <a:xfrm>
            <a:off x="6890990" y="4351663"/>
            <a:ext cx="1162340" cy="4516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ular Callout 5"/>
          <p:cNvSpPr/>
          <p:nvPr/>
        </p:nvSpPr>
        <p:spPr>
          <a:xfrm>
            <a:off x="125034" y="2368681"/>
            <a:ext cx="1761491" cy="679330"/>
          </a:xfrm>
          <a:prstGeom prst="wedgeRoundRectCallout">
            <a:avLst>
              <a:gd name="adj1" fmla="val -4070"/>
              <a:gd name="adj2" fmla="val -104925"/>
              <a:gd name="adj3" fmla="val 16667"/>
            </a:avLst>
          </a:prstGeom>
          <a:solidFill>
            <a:schemeClr val="tx1">
              <a:lumMod val="85000"/>
              <a:lumOff val="15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1400" b="1" dirty="0" smtClean="0">
                <a:latin typeface="Times New Roman" panose="02020603050405020304" pitchFamily="18" charset="0"/>
                <a:cs typeface="Times New Roman" panose="02020603050405020304" pitchFamily="18" charset="0"/>
              </a:rPr>
              <a:t>Go to CMS Module</a:t>
            </a:r>
          </a:p>
          <a:p>
            <a:pPr algn="ctr"/>
            <a:r>
              <a:rPr lang="en-US" sz="1400" b="1" dirty="0" smtClean="0">
                <a:latin typeface="Times New Roman" panose="02020603050405020304" pitchFamily="18" charset="0"/>
                <a:cs typeface="Times New Roman" panose="02020603050405020304" pitchFamily="18" charset="0"/>
              </a:rPr>
              <a:t>Open student record</a:t>
            </a:r>
            <a:endParaRPr lang="en-US" sz="1400" b="1" dirty="0">
              <a:latin typeface="Times New Roman" panose="02020603050405020304" pitchFamily="18" charset="0"/>
              <a:cs typeface="Times New Roman" panose="02020603050405020304" pitchFamily="18" charset="0"/>
            </a:endParaRPr>
          </a:p>
        </p:txBody>
      </p:sp>
      <p:sp>
        <p:nvSpPr>
          <p:cNvPr id="8" name="Flowchart: Terminator 7"/>
          <p:cNvSpPr/>
          <p:nvPr/>
        </p:nvSpPr>
        <p:spPr>
          <a:xfrm>
            <a:off x="2123501" y="2476398"/>
            <a:ext cx="1672937" cy="463896"/>
          </a:xfrm>
          <a:prstGeom prst="flowChartTerminator">
            <a:avLst/>
          </a:prstGeom>
          <a:solidFill>
            <a:schemeClr val="tx1">
              <a:lumMod val="85000"/>
              <a:lumOff val="15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1400" b="1" dirty="0" smtClean="0">
                <a:latin typeface="Times New Roman" panose="02020603050405020304" pitchFamily="18" charset="0"/>
                <a:cs typeface="Times New Roman" panose="02020603050405020304" pitchFamily="18" charset="0"/>
              </a:rPr>
              <a:t>Click on the action button </a:t>
            </a:r>
            <a:endParaRPr lang="en-US" sz="1400" b="1" dirty="0">
              <a:latin typeface="Times New Roman" panose="02020603050405020304" pitchFamily="18" charset="0"/>
              <a:cs typeface="Times New Roman" panose="02020603050405020304" pitchFamily="18" charset="0"/>
            </a:endParaRPr>
          </a:p>
        </p:txBody>
      </p:sp>
      <p:cxnSp>
        <p:nvCxnSpPr>
          <p:cNvPr id="23" name="Straight Arrow Connector 22"/>
          <p:cNvCxnSpPr/>
          <p:nvPr/>
        </p:nvCxnSpPr>
        <p:spPr>
          <a:xfrm flipV="1">
            <a:off x="3723701" y="2324632"/>
            <a:ext cx="1304079" cy="2652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Flowchart: Terminator 24"/>
          <p:cNvSpPr/>
          <p:nvPr/>
        </p:nvSpPr>
        <p:spPr>
          <a:xfrm>
            <a:off x="2123501" y="3184076"/>
            <a:ext cx="2849189" cy="463896"/>
          </a:xfrm>
          <a:prstGeom prst="flowChartTerminator">
            <a:avLst/>
          </a:prstGeom>
          <a:solidFill>
            <a:schemeClr val="tx1">
              <a:lumMod val="85000"/>
              <a:lumOff val="15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1400" b="1" dirty="0" smtClean="0">
                <a:latin typeface="Times New Roman" panose="02020603050405020304" pitchFamily="18" charset="0"/>
                <a:cs typeface="Times New Roman" panose="02020603050405020304" pitchFamily="18" charset="0"/>
              </a:rPr>
              <a:t>Click on change student state</a:t>
            </a:r>
            <a:endParaRPr lang="en-US" sz="1400" b="1" dirty="0">
              <a:latin typeface="Times New Roman" panose="02020603050405020304" pitchFamily="18" charset="0"/>
              <a:cs typeface="Times New Roman" panose="02020603050405020304" pitchFamily="18" charset="0"/>
            </a:endParaRPr>
          </a:p>
        </p:txBody>
      </p:sp>
      <p:cxnSp>
        <p:nvCxnSpPr>
          <p:cNvPr id="27" name="Straight Arrow Connector 26"/>
          <p:cNvCxnSpPr>
            <a:stCxn id="25" idx="3"/>
          </p:cNvCxnSpPr>
          <p:nvPr/>
        </p:nvCxnSpPr>
        <p:spPr>
          <a:xfrm flipV="1">
            <a:off x="4972690" y="3264257"/>
            <a:ext cx="233155" cy="1517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9" name="Flowchart: Terminator 28"/>
          <p:cNvSpPr/>
          <p:nvPr/>
        </p:nvSpPr>
        <p:spPr>
          <a:xfrm>
            <a:off x="5779004" y="1330472"/>
            <a:ext cx="2274326" cy="939625"/>
          </a:xfrm>
          <a:prstGeom prst="flowChartTerminator">
            <a:avLst/>
          </a:prstGeom>
          <a:solidFill>
            <a:schemeClr val="tx1">
              <a:lumMod val="85000"/>
              <a:lumOff val="15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1400" b="1" dirty="0" smtClean="0">
                <a:latin typeface="Times New Roman" panose="02020603050405020304" pitchFamily="18" charset="0"/>
                <a:cs typeface="Times New Roman" panose="02020603050405020304" pitchFamily="18" charset="0"/>
              </a:rPr>
              <a:t>This window will open select the state different state are available in system.</a:t>
            </a:r>
            <a:endParaRPr lang="en-US" sz="1400" b="1" dirty="0">
              <a:latin typeface="Times New Roman" panose="02020603050405020304" pitchFamily="18" charset="0"/>
              <a:cs typeface="Times New Roman" panose="02020603050405020304" pitchFamily="18" charset="0"/>
            </a:endParaRPr>
          </a:p>
        </p:txBody>
      </p:sp>
      <p:cxnSp>
        <p:nvCxnSpPr>
          <p:cNvPr id="31" name="Straight Arrow Connector 30"/>
          <p:cNvCxnSpPr>
            <a:stCxn id="29" idx="3"/>
          </p:cNvCxnSpPr>
          <p:nvPr/>
        </p:nvCxnSpPr>
        <p:spPr>
          <a:xfrm>
            <a:off x="8053330" y="1800285"/>
            <a:ext cx="375771" cy="30810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 name="Flowchart: Terminator 33"/>
          <p:cNvSpPr/>
          <p:nvPr/>
        </p:nvSpPr>
        <p:spPr>
          <a:xfrm>
            <a:off x="4375740" y="4886010"/>
            <a:ext cx="1980870" cy="462442"/>
          </a:xfrm>
          <a:prstGeom prst="flowChartTerminator">
            <a:avLst/>
          </a:prstGeom>
          <a:solidFill>
            <a:schemeClr val="tx1">
              <a:lumMod val="85000"/>
              <a:lumOff val="15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1400" b="1" dirty="0" smtClean="0">
                <a:latin typeface="Times New Roman" panose="02020603050405020304" pitchFamily="18" charset="0"/>
                <a:cs typeface="Times New Roman" panose="02020603050405020304" pitchFamily="18" charset="0"/>
              </a:rPr>
              <a:t>Click on the change status button.</a:t>
            </a:r>
            <a:endParaRPr lang="en-US" sz="1400" b="1" dirty="0">
              <a:latin typeface="Times New Roman" panose="02020603050405020304" pitchFamily="18" charset="0"/>
              <a:cs typeface="Times New Roman" panose="02020603050405020304" pitchFamily="18" charset="0"/>
            </a:endParaRPr>
          </a:p>
        </p:txBody>
      </p:sp>
      <p:cxnSp>
        <p:nvCxnSpPr>
          <p:cNvPr id="36" name="Straight Arrow Connector 35"/>
          <p:cNvCxnSpPr>
            <a:stCxn id="34" idx="3"/>
            <a:endCxn id="21" idx="2"/>
          </p:cNvCxnSpPr>
          <p:nvPr/>
        </p:nvCxnSpPr>
        <p:spPr>
          <a:xfrm flipV="1">
            <a:off x="6356610" y="4803354"/>
            <a:ext cx="1115550" cy="3138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780966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572877" y="1222873"/>
            <a:ext cx="9860096" cy="1615827"/>
          </a:xfrm>
          <a:prstGeom prst="rect">
            <a:avLst/>
          </a:prstGeom>
          <a:noFill/>
        </p:spPr>
        <p:txBody>
          <a:bodyPr wrap="square" rtlCol="0">
            <a:spAutoFit/>
          </a:bodyPr>
          <a:lstStyle/>
          <a:p>
            <a:pPr algn="just"/>
            <a:endParaRPr lang="en-US" dirty="0"/>
          </a:p>
          <a:p>
            <a:pPr algn="just"/>
            <a:r>
              <a:rPr lang="en-US" dirty="0">
                <a:solidFill>
                  <a:schemeClr val="bg1"/>
                </a:solidFill>
              </a:rPr>
              <a:t>The study scheme is basically </a:t>
            </a:r>
            <a:r>
              <a:rPr lang="en-US" dirty="0" smtClean="0">
                <a:solidFill>
                  <a:schemeClr val="bg1"/>
                </a:solidFill>
              </a:rPr>
              <a:t>course curriculum </a:t>
            </a:r>
            <a:r>
              <a:rPr lang="en-US" dirty="0">
                <a:solidFill>
                  <a:schemeClr val="bg1"/>
                </a:solidFill>
              </a:rPr>
              <a:t>that will be taught to the student during </a:t>
            </a:r>
            <a:r>
              <a:rPr lang="en-US" dirty="0" smtClean="0">
                <a:solidFill>
                  <a:schemeClr val="bg1"/>
                </a:solidFill>
              </a:rPr>
              <a:t>their session. </a:t>
            </a:r>
            <a:r>
              <a:rPr lang="en-US" dirty="0">
                <a:solidFill>
                  <a:schemeClr val="bg1"/>
                </a:solidFill>
              </a:rPr>
              <a:t>The study scheme is already created in the system the coordinator just </a:t>
            </a:r>
            <a:r>
              <a:rPr lang="en-US" dirty="0" smtClean="0">
                <a:solidFill>
                  <a:schemeClr val="bg1"/>
                </a:solidFill>
              </a:rPr>
              <a:t>to add courses of starting semester and setup these courses for the new term.</a:t>
            </a:r>
            <a:endParaRPr lang="en-US" dirty="0">
              <a:solidFill>
                <a:schemeClr val="bg1"/>
              </a:solidFill>
            </a:endParaRPr>
          </a:p>
          <a:p>
            <a:pPr algn="just"/>
            <a:endParaRPr lang="en-US" sz="900" dirty="0">
              <a:solidFill>
                <a:schemeClr val="bg1"/>
              </a:solidFill>
            </a:endParaRPr>
          </a:p>
          <a:p>
            <a:pPr algn="just"/>
            <a:r>
              <a:rPr lang="en-US" dirty="0">
                <a:solidFill>
                  <a:srgbClr val="99FF33"/>
                </a:solidFill>
              </a:rPr>
              <a:t>Navigation:  </a:t>
            </a:r>
            <a:r>
              <a:rPr lang="en-US" dirty="0" err="1">
                <a:solidFill>
                  <a:srgbClr val="99FF33"/>
                </a:solidFill>
              </a:rPr>
              <a:t>Odoo</a:t>
            </a:r>
            <a:r>
              <a:rPr lang="en-US" dirty="0">
                <a:solidFill>
                  <a:srgbClr val="99FF33"/>
                </a:solidFill>
              </a:rPr>
              <a:t> CMS</a:t>
            </a:r>
            <a:r>
              <a:rPr lang="en-US" dirty="0" smtClean="0">
                <a:solidFill>
                  <a:srgbClr val="99FF33"/>
                </a:solidFill>
              </a:rPr>
              <a:t>&gt;&gt;Academic&gt;&gt; Academic menu &gt;&gt; study scheme.</a:t>
            </a:r>
            <a:endParaRPr lang="en-US" dirty="0">
              <a:solidFill>
                <a:srgbClr val="99FF33"/>
              </a:solidFill>
            </a:endParaRPr>
          </a:p>
        </p:txBody>
      </p:sp>
      <p:sp>
        <p:nvSpPr>
          <p:cNvPr id="2" name="Slide Number Placeholder 1">
            <a:extLst>
              <a:ext uri="{FF2B5EF4-FFF2-40B4-BE49-F238E27FC236}">
                <a16:creationId xmlns:a16="http://schemas.microsoft.com/office/drawing/2014/main" xmlns="" id="{520FC4EE-F318-4344-9E3C-B950ADB63865}"/>
              </a:ext>
            </a:extLst>
          </p:cNvPr>
          <p:cNvSpPr>
            <a:spLocks noGrp="1"/>
          </p:cNvSpPr>
          <p:nvPr>
            <p:ph type="sldNum" sz="quarter" idx="12"/>
          </p:nvPr>
        </p:nvSpPr>
        <p:spPr/>
        <p:txBody>
          <a:bodyPr/>
          <a:lstStyle/>
          <a:p>
            <a:fld id="{C263D6C4-4840-40CC-AC84-17E24B3B7BDE}" type="slidenum">
              <a:rPr lang="en-US" smtClean="0"/>
              <a:pPr/>
              <a:t>11</a:t>
            </a:fld>
            <a:endParaRPr lang="en-US" dirty="0"/>
          </a:p>
        </p:txBody>
      </p:sp>
      <p:sp>
        <p:nvSpPr>
          <p:cNvPr id="3" name="Title 2"/>
          <p:cNvSpPr>
            <a:spLocks noGrp="1"/>
          </p:cNvSpPr>
          <p:nvPr>
            <p:ph type="title"/>
          </p:nvPr>
        </p:nvSpPr>
        <p:spPr/>
        <p:txBody>
          <a:bodyPr/>
          <a:lstStyle/>
          <a:p>
            <a:r>
              <a:rPr lang="en-US" dirty="0" smtClean="0"/>
              <a:t>Study Scheme </a:t>
            </a:r>
            <a:endParaRPr lang="en-US" dirty="0"/>
          </a:p>
        </p:txBody>
      </p:sp>
      <p:grpSp>
        <p:nvGrpSpPr>
          <p:cNvPr id="13" name="Group 12"/>
          <p:cNvGrpSpPr/>
          <p:nvPr/>
        </p:nvGrpSpPr>
        <p:grpSpPr>
          <a:xfrm>
            <a:off x="3741924" y="2962335"/>
            <a:ext cx="7287448" cy="3118398"/>
            <a:chOff x="664525" y="3379239"/>
            <a:chExt cx="7287448" cy="3118398"/>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 t="2324" r="151" b="9453"/>
            <a:stretch/>
          </p:blipFill>
          <p:spPr>
            <a:xfrm>
              <a:off x="664525" y="3434948"/>
              <a:ext cx="7287448" cy="3062689"/>
            </a:xfrm>
            <a:prstGeom prst="rect">
              <a:avLst/>
            </a:prstGeom>
          </p:spPr>
        </p:pic>
        <p:sp>
          <p:nvSpPr>
            <p:cNvPr id="8" name="Rectangle 7"/>
            <p:cNvSpPr/>
            <p:nvPr/>
          </p:nvSpPr>
          <p:spPr>
            <a:xfrm>
              <a:off x="5638736" y="3379239"/>
              <a:ext cx="1148593" cy="4161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6051550" y="6081311"/>
              <a:ext cx="1351785" cy="2337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40633" t="22721" r="31002" b="22013"/>
          <a:stretch/>
        </p:blipFill>
        <p:spPr>
          <a:xfrm>
            <a:off x="572877" y="2964461"/>
            <a:ext cx="2804168" cy="3137054"/>
          </a:xfrm>
          <a:prstGeom prst="rect">
            <a:avLst/>
          </a:prstGeom>
        </p:spPr>
      </p:pic>
      <p:sp>
        <p:nvSpPr>
          <p:cNvPr id="14" name="Flowchart: Terminator 13"/>
          <p:cNvSpPr/>
          <p:nvPr/>
        </p:nvSpPr>
        <p:spPr>
          <a:xfrm>
            <a:off x="1138492" y="4897480"/>
            <a:ext cx="1672937" cy="463896"/>
          </a:xfrm>
          <a:prstGeom prst="flowChartTerminator">
            <a:avLst/>
          </a:prstGeom>
          <a:solidFill>
            <a:schemeClr val="tx1">
              <a:lumMod val="85000"/>
              <a:lumOff val="15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1400" b="1" dirty="0" smtClean="0">
                <a:latin typeface="Times New Roman" panose="02020603050405020304" pitchFamily="18" charset="0"/>
                <a:cs typeface="Times New Roman" panose="02020603050405020304" pitchFamily="18" charset="0"/>
              </a:rPr>
              <a:t> Open </a:t>
            </a:r>
            <a:r>
              <a:rPr lang="en-US" sz="1400" b="1" dirty="0" err="1" smtClean="0">
                <a:latin typeface="Times New Roman" panose="02020603050405020304" pitchFamily="18" charset="0"/>
                <a:cs typeface="Times New Roman" panose="02020603050405020304" pitchFamily="18" charset="0"/>
              </a:rPr>
              <a:t>Odoo</a:t>
            </a:r>
            <a:r>
              <a:rPr lang="en-US" sz="1400" b="1" dirty="0" smtClean="0">
                <a:latin typeface="Times New Roman" panose="02020603050405020304" pitchFamily="18" charset="0"/>
                <a:cs typeface="Times New Roman" panose="02020603050405020304" pitchFamily="18" charset="0"/>
              </a:rPr>
              <a:t> CMS  </a:t>
            </a:r>
            <a:endParaRPr lang="en-US" sz="1400" b="1" dirty="0">
              <a:latin typeface="Times New Roman" panose="02020603050405020304" pitchFamily="18" charset="0"/>
              <a:cs typeface="Times New Roman" panose="02020603050405020304" pitchFamily="18" charset="0"/>
            </a:endParaRPr>
          </a:p>
        </p:txBody>
      </p:sp>
      <p:cxnSp>
        <p:nvCxnSpPr>
          <p:cNvPr id="7" name="Straight Arrow Connector 6"/>
          <p:cNvCxnSpPr>
            <a:stCxn id="14" idx="0"/>
            <a:endCxn id="9" idx="2"/>
          </p:cNvCxnSpPr>
          <p:nvPr/>
        </p:nvCxnSpPr>
        <p:spPr>
          <a:xfrm flipH="1" flipV="1">
            <a:off x="1948295" y="3938155"/>
            <a:ext cx="26666" cy="9593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Rectangle 8"/>
          <p:cNvSpPr/>
          <p:nvPr/>
        </p:nvSpPr>
        <p:spPr>
          <a:xfrm>
            <a:off x="1548245" y="3191186"/>
            <a:ext cx="800100" cy="7469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Terminator 17"/>
          <p:cNvSpPr/>
          <p:nvPr/>
        </p:nvSpPr>
        <p:spPr>
          <a:xfrm>
            <a:off x="4779818" y="3464817"/>
            <a:ext cx="3127664" cy="463896"/>
          </a:xfrm>
          <a:prstGeom prst="flowChartTerminator">
            <a:avLst/>
          </a:prstGeom>
          <a:solidFill>
            <a:schemeClr val="tx1">
              <a:lumMod val="85000"/>
              <a:lumOff val="15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1400" b="1" dirty="0" smtClean="0">
                <a:latin typeface="Times New Roman" panose="02020603050405020304" pitchFamily="18" charset="0"/>
                <a:cs typeface="Times New Roman" panose="02020603050405020304" pitchFamily="18" charset="0"/>
              </a:rPr>
              <a:t> click on Academics menu then click on study scheme  </a:t>
            </a:r>
            <a:endParaRPr lang="en-US" sz="1400" b="1" dirty="0">
              <a:latin typeface="Times New Roman" panose="02020603050405020304" pitchFamily="18" charset="0"/>
              <a:cs typeface="Times New Roman" panose="02020603050405020304" pitchFamily="18" charset="0"/>
            </a:endParaRPr>
          </a:p>
        </p:txBody>
      </p:sp>
      <p:cxnSp>
        <p:nvCxnSpPr>
          <p:cNvPr id="19" name="Straight Arrow Connector 18"/>
          <p:cNvCxnSpPr>
            <a:stCxn id="18" idx="3"/>
            <a:endCxn id="8" idx="2"/>
          </p:cNvCxnSpPr>
          <p:nvPr/>
        </p:nvCxnSpPr>
        <p:spPr>
          <a:xfrm flipV="1">
            <a:off x="7907482" y="3378474"/>
            <a:ext cx="1382950" cy="3182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p:cNvCxnSpPr>
            <a:stCxn id="8" idx="2"/>
          </p:cNvCxnSpPr>
          <p:nvPr/>
        </p:nvCxnSpPr>
        <p:spPr>
          <a:xfrm flipH="1">
            <a:off x="9290431" y="3378474"/>
            <a:ext cx="1" cy="228593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61448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FAC2D367-2A6E-41FE-A9EA-24FF17BCAA97}"/>
              </a:ext>
            </a:extLst>
          </p:cNvPr>
          <p:cNvSpPr>
            <a:spLocks noGrp="1"/>
          </p:cNvSpPr>
          <p:nvPr>
            <p:ph type="sldNum" sz="quarter" idx="12"/>
          </p:nvPr>
        </p:nvSpPr>
        <p:spPr/>
        <p:txBody>
          <a:bodyPr/>
          <a:lstStyle/>
          <a:p>
            <a:fld id="{C263D6C4-4840-40CC-AC84-17E24B3B7BDE}" type="slidenum">
              <a:rPr lang="en-US" smtClean="0"/>
              <a:pPr/>
              <a:t>12</a:t>
            </a:fld>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6712" r="16322" b="30578"/>
          <a:stretch/>
        </p:blipFill>
        <p:spPr>
          <a:xfrm>
            <a:off x="571500" y="1361208"/>
            <a:ext cx="8416636" cy="2982192"/>
          </a:xfrm>
          <a:prstGeom prst="rect">
            <a:avLst/>
          </a:prstGeom>
        </p:spPr>
      </p:pic>
      <p:sp>
        <p:nvSpPr>
          <p:cNvPr id="4" name="Rectangular Callout 3"/>
          <p:cNvSpPr/>
          <p:nvPr/>
        </p:nvSpPr>
        <p:spPr>
          <a:xfrm>
            <a:off x="5392882" y="4472564"/>
            <a:ext cx="4696690" cy="2025073"/>
          </a:xfrm>
          <a:prstGeom prst="wedgeRectCallout">
            <a:avLst>
              <a:gd name="adj1" fmla="val -84550"/>
              <a:gd name="adj2" fmla="val -118628"/>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Study Scheme for different sessions like </a:t>
            </a:r>
          </a:p>
          <a:p>
            <a:pPr algn="ctr"/>
            <a:r>
              <a:rPr lang="en-US" dirty="0" smtClean="0"/>
              <a:t>2021,2022,2023. open it</a:t>
            </a:r>
            <a:endParaRPr lang="en-US" dirty="0"/>
          </a:p>
        </p:txBody>
      </p:sp>
    </p:spTree>
    <p:extLst>
      <p:ext uri="{BB962C8B-B14F-4D97-AF65-F5344CB8AC3E}">
        <p14:creationId xmlns:p14="http://schemas.microsoft.com/office/powerpoint/2010/main" val="663103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2F478C69-0A1D-45FF-8600-ED903803FFE1}"/>
              </a:ext>
            </a:extLst>
          </p:cNvPr>
          <p:cNvSpPr>
            <a:spLocks noGrp="1"/>
          </p:cNvSpPr>
          <p:nvPr>
            <p:ph type="sldNum" sz="quarter" idx="12"/>
          </p:nvPr>
        </p:nvSpPr>
        <p:spPr/>
        <p:txBody>
          <a:bodyPr/>
          <a:lstStyle/>
          <a:p>
            <a:fld id="{C263D6C4-4840-40CC-AC84-17E24B3B7BDE}" type="slidenum">
              <a:rPr lang="en-US" smtClean="0"/>
              <a:pPr/>
              <a:t>13</a:t>
            </a:fld>
            <a:endParaRPr lang="en-US" dirty="0"/>
          </a:p>
        </p:txBody>
      </p:sp>
      <p:sp>
        <p:nvSpPr>
          <p:cNvPr id="3" name="Rectangle 2"/>
          <p:cNvSpPr/>
          <p:nvPr/>
        </p:nvSpPr>
        <p:spPr>
          <a:xfrm>
            <a:off x="362960" y="842657"/>
            <a:ext cx="9772557" cy="584775"/>
          </a:xfrm>
          <a:prstGeom prst="rect">
            <a:avLst/>
          </a:prstGeom>
        </p:spPr>
        <p:txBody>
          <a:bodyPr wrap="square">
            <a:spAutoFit/>
          </a:bodyPr>
          <a:lstStyle/>
          <a:p>
            <a:r>
              <a:rPr lang="en-US" sz="3200" b="1" dirty="0" smtClean="0">
                <a:solidFill>
                  <a:schemeClr val="bg1"/>
                </a:solidFill>
              </a:rPr>
              <a:t>Setup courses in Study scheme for semester</a:t>
            </a:r>
            <a:endParaRPr lang="en-US" sz="3200" b="1" dirty="0">
              <a:solidFill>
                <a:schemeClr val="bg1"/>
              </a:solidFill>
            </a:endParaRPr>
          </a:p>
        </p:txBody>
      </p:sp>
      <p:sp>
        <p:nvSpPr>
          <p:cNvPr id="5" name="TextBox 4"/>
          <p:cNvSpPr txBox="1"/>
          <p:nvPr/>
        </p:nvSpPr>
        <p:spPr>
          <a:xfrm>
            <a:off x="517793" y="1615724"/>
            <a:ext cx="10421956" cy="2085186"/>
          </a:xfrm>
          <a:prstGeom prst="rect">
            <a:avLst/>
          </a:prstGeom>
          <a:noFill/>
        </p:spPr>
        <p:txBody>
          <a:bodyPr wrap="square" rtlCol="0">
            <a:spAutoFit/>
          </a:bodyPr>
          <a:lstStyle/>
          <a:p>
            <a:r>
              <a:rPr lang="en-US" dirty="0" smtClean="0">
                <a:solidFill>
                  <a:schemeClr val="bg1"/>
                </a:solidFill>
              </a:rPr>
              <a:t>Open a study scheme of session for which you do registration.</a:t>
            </a:r>
          </a:p>
          <a:p>
            <a:r>
              <a:rPr lang="en-US" dirty="0" smtClean="0">
                <a:solidFill>
                  <a:schemeClr val="bg1"/>
                </a:solidFill>
              </a:rPr>
              <a:t>So there are some value already full filled by default remain it same. you to work with courses which is listed below semester wise.</a:t>
            </a:r>
          </a:p>
          <a:p>
            <a:endParaRPr lang="en-US" sz="1100" dirty="0" smtClean="0">
              <a:solidFill>
                <a:schemeClr val="bg1"/>
              </a:solidFill>
            </a:endParaRPr>
          </a:p>
          <a:p>
            <a:r>
              <a:rPr lang="en-US" dirty="0" smtClean="0">
                <a:solidFill>
                  <a:schemeClr val="bg1"/>
                </a:solidFill>
              </a:rPr>
              <a:t>For example you want to do registration for first semester so click on course will open a form which contain filled like term so select the term for which the registration start.</a:t>
            </a:r>
          </a:p>
          <a:p>
            <a:endParaRPr lang="en-US" sz="1050" dirty="0">
              <a:solidFill>
                <a:schemeClr val="bg1"/>
              </a:solidFill>
            </a:endParaRPr>
          </a:p>
          <a:p>
            <a:endParaRPr lang="en-US" dirty="0" smtClean="0"/>
          </a:p>
        </p:txBody>
      </p:sp>
    </p:spTree>
    <p:extLst>
      <p:ext uri="{BB962C8B-B14F-4D97-AF65-F5344CB8AC3E}">
        <p14:creationId xmlns:p14="http://schemas.microsoft.com/office/powerpoint/2010/main" val="45118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FAC2D367-2A6E-41FE-A9EA-24FF17BCAA97}"/>
              </a:ext>
            </a:extLst>
          </p:cNvPr>
          <p:cNvSpPr>
            <a:spLocks noGrp="1"/>
          </p:cNvSpPr>
          <p:nvPr>
            <p:ph type="sldNum" sz="quarter" idx="12"/>
          </p:nvPr>
        </p:nvSpPr>
        <p:spPr/>
        <p:txBody>
          <a:bodyPr/>
          <a:lstStyle/>
          <a:p>
            <a:fld id="{C263D6C4-4840-40CC-AC84-17E24B3B7BDE}" type="slidenum">
              <a:rPr lang="en-US" smtClean="0"/>
              <a:pPr/>
              <a:t>14</a:t>
            </a:fld>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6162" r="2376" b="6704"/>
          <a:stretch/>
        </p:blipFill>
        <p:spPr>
          <a:xfrm>
            <a:off x="571500" y="1662546"/>
            <a:ext cx="9819409" cy="4364182"/>
          </a:xfrm>
          <a:prstGeom prst="rect">
            <a:avLst/>
          </a:prstGeom>
        </p:spPr>
      </p:pic>
      <p:sp>
        <p:nvSpPr>
          <p:cNvPr id="4" name="TextBox 3"/>
          <p:cNvSpPr txBox="1"/>
          <p:nvPr/>
        </p:nvSpPr>
        <p:spPr>
          <a:xfrm>
            <a:off x="467591" y="1215736"/>
            <a:ext cx="8177646" cy="369332"/>
          </a:xfrm>
          <a:prstGeom prst="rect">
            <a:avLst/>
          </a:prstGeom>
          <a:noFill/>
        </p:spPr>
        <p:txBody>
          <a:bodyPr wrap="square" rtlCol="0">
            <a:spAutoFit/>
          </a:bodyPr>
          <a:lstStyle/>
          <a:p>
            <a:r>
              <a:rPr lang="en-US" dirty="0" smtClean="0">
                <a:solidFill>
                  <a:schemeClr val="bg1"/>
                </a:solidFill>
              </a:rPr>
              <a:t>Here we open study scheme of 2023 session</a:t>
            </a:r>
            <a:endParaRPr lang="en-US" dirty="0">
              <a:solidFill>
                <a:schemeClr val="bg1"/>
              </a:solidFill>
            </a:endParaRPr>
          </a:p>
        </p:txBody>
      </p:sp>
      <p:sp>
        <p:nvSpPr>
          <p:cNvPr id="6" name="Rectangle 5"/>
          <p:cNvSpPr/>
          <p:nvPr/>
        </p:nvSpPr>
        <p:spPr>
          <a:xfrm>
            <a:off x="1205345" y="2379518"/>
            <a:ext cx="6265719" cy="16417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Terminator 6"/>
          <p:cNvSpPr/>
          <p:nvPr/>
        </p:nvSpPr>
        <p:spPr>
          <a:xfrm>
            <a:off x="7034646" y="2732810"/>
            <a:ext cx="3356263" cy="1288472"/>
          </a:xfrm>
          <a:prstGeom prst="flowChartTerminator">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latin typeface="Times New Roman" panose="02020603050405020304" pitchFamily="18" charset="0"/>
                <a:cs typeface="Times New Roman" panose="02020603050405020304" pitchFamily="18" charset="0"/>
              </a:rPr>
              <a:t>Click on Edit button to setup courses.</a:t>
            </a:r>
          </a:p>
          <a:p>
            <a:pPr algn="ctr"/>
            <a:r>
              <a:rPr lang="en-US" sz="1600" b="1" dirty="0">
                <a:latin typeface="Times New Roman" panose="02020603050405020304" pitchFamily="18" charset="0"/>
                <a:cs typeface="Times New Roman" panose="02020603050405020304" pitchFamily="18" charset="0"/>
              </a:rPr>
              <a:t>The filed in red box will remain the same don’t change it.</a:t>
            </a:r>
          </a:p>
        </p:txBody>
      </p:sp>
      <p:cxnSp>
        <p:nvCxnSpPr>
          <p:cNvPr id="9" name="Straight Arrow Connector 8"/>
          <p:cNvCxnSpPr>
            <a:stCxn id="7" idx="1"/>
          </p:cNvCxnSpPr>
          <p:nvPr/>
        </p:nvCxnSpPr>
        <p:spPr>
          <a:xfrm flipH="1" flipV="1">
            <a:off x="1039092" y="2135788"/>
            <a:ext cx="5995554" cy="12412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414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FAC2D367-2A6E-41FE-A9EA-24FF17BCAA97}"/>
              </a:ext>
            </a:extLst>
          </p:cNvPr>
          <p:cNvSpPr>
            <a:spLocks noGrp="1"/>
          </p:cNvSpPr>
          <p:nvPr>
            <p:ph type="sldNum" sz="quarter" idx="12"/>
          </p:nvPr>
        </p:nvSpPr>
        <p:spPr/>
        <p:txBody>
          <a:bodyPr/>
          <a:lstStyle/>
          <a:p>
            <a:fld id="{C263D6C4-4840-40CC-AC84-17E24B3B7BDE}" type="slidenum">
              <a:rPr lang="en-US" smtClean="0"/>
              <a:pPr/>
              <a:t>15</a:t>
            </a:fld>
            <a:endParaRPr lang="en-US" dirty="0"/>
          </a:p>
        </p:txBody>
      </p:sp>
      <p:sp>
        <p:nvSpPr>
          <p:cNvPr id="3" name="Rectangle 2"/>
          <p:cNvSpPr/>
          <p:nvPr/>
        </p:nvSpPr>
        <p:spPr>
          <a:xfrm>
            <a:off x="362960" y="842657"/>
            <a:ext cx="9772557" cy="584775"/>
          </a:xfrm>
          <a:prstGeom prst="rect">
            <a:avLst/>
          </a:prstGeom>
        </p:spPr>
        <p:txBody>
          <a:bodyPr wrap="square">
            <a:spAutoFit/>
          </a:bodyPr>
          <a:lstStyle/>
          <a:p>
            <a:r>
              <a:rPr lang="en-US" sz="3200" b="1" dirty="0" smtClean="0">
                <a:solidFill>
                  <a:schemeClr val="bg1"/>
                </a:solidFill>
              </a:rPr>
              <a:t>Setup courses in Study scheme for semester</a:t>
            </a:r>
            <a:endParaRPr lang="en-US" sz="3200" b="1" dirty="0">
              <a:solidFill>
                <a:schemeClr val="bg1"/>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9735" r="53513" b="17355"/>
          <a:stretch/>
        </p:blipFill>
        <p:spPr>
          <a:xfrm>
            <a:off x="490382" y="1427432"/>
            <a:ext cx="4675910" cy="4125191"/>
          </a:xfrm>
          <a:prstGeom prst="rect">
            <a:avLst/>
          </a:prstGeom>
        </p:spPr>
      </p:pic>
      <p:sp>
        <p:nvSpPr>
          <p:cNvPr id="6" name="Flowchart: Terminator 5"/>
          <p:cNvSpPr/>
          <p:nvPr/>
        </p:nvSpPr>
        <p:spPr>
          <a:xfrm>
            <a:off x="2281261" y="2154777"/>
            <a:ext cx="2872631" cy="707900"/>
          </a:xfrm>
          <a:prstGeom prst="flowChartTerminator">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smtClean="0">
                <a:latin typeface="Times New Roman" panose="02020603050405020304" pitchFamily="18" charset="0"/>
                <a:cs typeface="Times New Roman" panose="02020603050405020304" pitchFamily="18" charset="0"/>
              </a:rPr>
              <a:t>After click on edit button then click on course </a:t>
            </a:r>
            <a:endParaRPr lang="en-US" sz="1400" b="1" dirty="0">
              <a:latin typeface="Times New Roman" panose="02020603050405020304" pitchFamily="18" charset="0"/>
              <a:cs typeface="Times New Roman" panose="02020603050405020304" pitchFamily="18" charset="0"/>
            </a:endParaRPr>
          </a:p>
        </p:txBody>
      </p:sp>
      <p:cxnSp>
        <p:nvCxnSpPr>
          <p:cNvPr id="8" name="Straight Arrow Connector 7"/>
          <p:cNvCxnSpPr>
            <a:stCxn id="6" idx="1"/>
          </p:cNvCxnSpPr>
          <p:nvPr/>
        </p:nvCxnSpPr>
        <p:spPr>
          <a:xfrm>
            <a:off x="2281261" y="2508727"/>
            <a:ext cx="0" cy="161644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11880" t="12856" r="11776" b="7805"/>
          <a:stretch/>
        </p:blipFill>
        <p:spPr>
          <a:xfrm>
            <a:off x="5383845" y="1427432"/>
            <a:ext cx="6470172" cy="3782291"/>
          </a:xfrm>
          <a:prstGeom prst="rect">
            <a:avLst/>
          </a:prstGeom>
        </p:spPr>
      </p:pic>
      <p:sp>
        <p:nvSpPr>
          <p:cNvPr id="10" name="Rectangle 9"/>
          <p:cNvSpPr/>
          <p:nvPr/>
        </p:nvSpPr>
        <p:spPr>
          <a:xfrm>
            <a:off x="6532646" y="2673248"/>
            <a:ext cx="1832036" cy="189429"/>
          </a:xfrm>
          <a:prstGeom prst="rect">
            <a:avLst/>
          </a:prstGeom>
          <a:noFill/>
          <a:ln w="190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p:cNvSpPr/>
          <p:nvPr/>
        </p:nvSpPr>
        <p:spPr>
          <a:xfrm>
            <a:off x="8950615" y="4125172"/>
            <a:ext cx="2566554" cy="176645"/>
          </a:xfrm>
          <a:prstGeom prst="rect">
            <a:avLst/>
          </a:prstGeom>
          <a:noFill/>
          <a:ln w="190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p:cNvSpPr/>
          <p:nvPr/>
        </p:nvSpPr>
        <p:spPr>
          <a:xfrm>
            <a:off x="5404627" y="4835650"/>
            <a:ext cx="902655" cy="477981"/>
          </a:xfrm>
          <a:prstGeom prst="rect">
            <a:avLst/>
          </a:prstGeom>
          <a:noFill/>
          <a:ln w="190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Flowchart: Terminator 12"/>
          <p:cNvSpPr/>
          <p:nvPr/>
        </p:nvSpPr>
        <p:spPr>
          <a:xfrm>
            <a:off x="5383845" y="1641174"/>
            <a:ext cx="2532269" cy="584775"/>
          </a:xfrm>
          <a:prstGeom prst="flowChartTerminator">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smtClean="0">
                <a:latin typeface="Times New Roman" panose="02020603050405020304" pitchFamily="18" charset="0"/>
                <a:cs typeface="Times New Roman" panose="02020603050405020304" pitchFamily="18" charset="0"/>
              </a:rPr>
              <a:t>This window will open </a:t>
            </a:r>
            <a:endParaRPr lang="en-US" sz="1400" b="1" dirty="0">
              <a:latin typeface="Times New Roman" panose="02020603050405020304" pitchFamily="18" charset="0"/>
              <a:cs typeface="Times New Roman" panose="02020603050405020304" pitchFamily="18" charset="0"/>
            </a:endParaRPr>
          </a:p>
        </p:txBody>
      </p:sp>
      <p:cxnSp>
        <p:nvCxnSpPr>
          <p:cNvPr id="17" name="Straight Arrow Connector 16"/>
          <p:cNvCxnSpPr>
            <a:endCxn id="13" idx="2"/>
          </p:cNvCxnSpPr>
          <p:nvPr/>
        </p:nvCxnSpPr>
        <p:spPr>
          <a:xfrm flipV="1">
            <a:off x="3252355" y="2225949"/>
            <a:ext cx="3397625" cy="18171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2" name="Flowchart: Terminator 21"/>
          <p:cNvSpPr/>
          <p:nvPr/>
        </p:nvSpPr>
        <p:spPr>
          <a:xfrm>
            <a:off x="8923131" y="2410691"/>
            <a:ext cx="2532269" cy="560616"/>
          </a:xfrm>
          <a:prstGeom prst="flowChartTerminator">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smtClean="0">
                <a:latin typeface="Times New Roman" panose="02020603050405020304" pitchFamily="18" charset="0"/>
                <a:cs typeface="Times New Roman" panose="02020603050405020304" pitchFamily="18" charset="0"/>
              </a:rPr>
              <a:t>Select term</a:t>
            </a:r>
            <a:endParaRPr lang="en-US" sz="1400" b="1" dirty="0">
              <a:latin typeface="Times New Roman" panose="02020603050405020304" pitchFamily="18" charset="0"/>
              <a:cs typeface="Times New Roman" panose="02020603050405020304" pitchFamily="18" charset="0"/>
            </a:endParaRPr>
          </a:p>
        </p:txBody>
      </p:sp>
      <p:cxnSp>
        <p:nvCxnSpPr>
          <p:cNvPr id="23" name="Straight Arrow Connector 22"/>
          <p:cNvCxnSpPr>
            <a:endCxn id="10" idx="3"/>
          </p:cNvCxnSpPr>
          <p:nvPr/>
        </p:nvCxnSpPr>
        <p:spPr>
          <a:xfrm flipH="1">
            <a:off x="8364682" y="2673248"/>
            <a:ext cx="558450" cy="9471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9" name="Flowchart: Terminator 28"/>
          <p:cNvSpPr/>
          <p:nvPr/>
        </p:nvSpPr>
        <p:spPr>
          <a:xfrm>
            <a:off x="6328064" y="4490358"/>
            <a:ext cx="5577840" cy="2189842"/>
          </a:xfrm>
          <a:prstGeom prst="flowChartTerminator">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b="1" dirty="0" smtClean="0">
                <a:latin typeface="Times New Roman" panose="02020603050405020304" pitchFamily="18" charset="0"/>
                <a:cs typeface="Times New Roman" panose="02020603050405020304" pitchFamily="18" charset="0"/>
              </a:rPr>
              <a:t>Add assessment template</a:t>
            </a:r>
          </a:p>
          <a:p>
            <a:r>
              <a:rPr lang="en-US" sz="1400" dirty="0">
                <a:solidFill>
                  <a:schemeClr val="bg1"/>
                </a:solidFill>
              </a:rPr>
              <a:t>Assessment template is basically a marks setup/ award list for faculty.</a:t>
            </a:r>
          </a:p>
          <a:p>
            <a:r>
              <a:rPr lang="en-US" sz="1400" dirty="0">
                <a:solidFill>
                  <a:schemeClr val="bg1"/>
                </a:solidFill>
              </a:rPr>
              <a:t>The common assessment for marks </a:t>
            </a:r>
          </a:p>
          <a:p>
            <a:pPr marL="400050" indent="-400050">
              <a:buFont typeface="+mj-lt"/>
              <a:buAutoNum type="romanUcPeriod"/>
            </a:pPr>
            <a:r>
              <a:rPr lang="en-US" sz="1400" dirty="0">
                <a:solidFill>
                  <a:schemeClr val="accent6">
                    <a:lumMod val="75000"/>
                  </a:schemeClr>
                </a:solidFill>
              </a:rPr>
              <a:t>100 = (30-20-50) is with name  lecture 3+0. </a:t>
            </a:r>
          </a:p>
          <a:p>
            <a:pPr marL="400050" indent="-400050">
              <a:buFont typeface="+mj-lt"/>
              <a:buAutoNum type="romanUcPeriod"/>
            </a:pPr>
            <a:r>
              <a:rPr lang="en-US" sz="1400" dirty="0">
                <a:solidFill>
                  <a:schemeClr val="accent6">
                    <a:lumMod val="75000"/>
                  </a:schemeClr>
                </a:solidFill>
              </a:rPr>
              <a:t>50 = (15-10-25) is with name lecture 2+0.</a:t>
            </a:r>
          </a:p>
          <a:p>
            <a:pPr marL="400050" indent="-400050">
              <a:buFont typeface="+mj-lt"/>
              <a:buAutoNum type="romanUcPeriod"/>
            </a:pPr>
            <a:r>
              <a:rPr lang="en-US" sz="1400" dirty="0">
                <a:solidFill>
                  <a:schemeClr val="accent6">
                    <a:lumMod val="75000"/>
                  </a:schemeClr>
                </a:solidFill>
              </a:rPr>
              <a:t>Also department have their own template for destruction of marks so it is also configure in system for example lecturer(zoology/3+0) etc.</a:t>
            </a:r>
          </a:p>
          <a:p>
            <a:pPr algn="ctr"/>
            <a:endParaRPr lang="en-US" sz="1400" b="1" dirty="0">
              <a:latin typeface="Times New Roman" panose="02020603050405020304" pitchFamily="18" charset="0"/>
              <a:cs typeface="Times New Roman" panose="02020603050405020304" pitchFamily="18" charset="0"/>
            </a:endParaRPr>
          </a:p>
        </p:txBody>
      </p:sp>
      <p:cxnSp>
        <p:nvCxnSpPr>
          <p:cNvPr id="36" name="Straight Arrow Connector 35"/>
          <p:cNvCxnSpPr>
            <a:stCxn id="29" idx="0"/>
          </p:cNvCxnSpPr>
          <p:nvPr/>
        </p:nvCxnSpPr>
        <p:spPr>
          <a:xfrm flipV="1">
            <a:off x="9116984" y="4301817"/>
            <a:ext cx="359525" cy="1885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3954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1880" t="12856" r="11776" b="7805"/>
          <a:stretch/>
        </p:blipFill>
        <p:spPr>
          <a:xfrm>
            <a:off x="5113681" y="1281978"/>
            <a:ext cx="6470172" cy="3782291"/>
          </a:xfrm>
          <a:prstGeom prst="rect">
            <a:avLst/>
          </a:prstGeom>
        </p:spPr>
      </p:pic>
      <p:sp>
        <p:nvSpPr>
          <p:cNvPr id="2" name="Slide Number Placeholder 1">
            <a:extLst>
              <a:ext uri="{FF2B5EF4-FFF2-40B4-BE49-F238E27FC236}">
                <a16:creationId xmlns:a16="http://schemas.microsoft.com/office/drawing/2014/main" xmlns="" id="{FAC2D367-2A6E-41FE-A9EA-24FF17BCAA97}"/>
              </a:ext>
            </a:extLst>
          </p:cNvPr>
          <p:cNvSpPr>
            <a:spLocks noGrp="1"/>
          </p:cNvSpPr>
          <p:nvPr>
            <p:ph type="sldNum" sz="quarter" idx="12"/>
          </p:nvPr>
        </p:nvSpPr>
        <p:spPr/>
        <p:txBody>
          <a:bodyPr/>
          <a:lstStyle/>
          <a:p>
            <a:fld id="{C263D6C4-4840-40CC-AC84-17E24B3B7BDE}" type="slidenum">
              <a:rPr lang="en-US" smtClean="0"/>
              <a:pPr/>
              <a:t>16</a:t>
            </a:fld>
            <a:endParaRPr lang="en-US" dirty="0"/>
          </a:p>
        </p:txBody>
      </p:sp>
      <p:sp>
        <p:nvSpPr>
          <p:cNvPr id="6" name="Rectangle 5"/>
          <p:cNvSpPr/>
          <p:nvPr/>
        </p:nvSpPr>
        <p:spPr>
          <a:xfrm>
            <a:off x="5278582" y="2187287"/>
            <a:ext cx="2566554" cy="176645"/>
          </a:xfrm>
          <a:prstGeom prst="rect">
            <a:avLst/>
          </a:prstGeom>
          <a:noFill/>
          <a:ln w="190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p:cNvSpPr/>
          <p:nvPr/>
        </p:nvSpPr>
        <p:spPr>
          <a:xfrm>
            <a:off x="5278582" y="2363932"/>
            <a:ext cx="2566554" cy="176645"/>
          </a:xfrm>
          <a:prstGeom prst="rect">
            <a:avLst/>
          </a:prstGeom>
          <a:noFill/>
          <a:ln w="190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p:cNvSpPr/>
          <p:nvPr/>
        </p:nvSpPr>
        <p:spPr>
          <a:xfrm>
            <a:off x="5113681" y="4721369"/>
            <a:ext cx="902655" cy="477981"/>
          </a:xfrm>
          <a:prstGeom prst="rect">
            <a:avLst/>
          </a:prstGeom>
          <a:noFill/>
          <a:ln w="190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t="9735" r="53513" b="17355"/>
          <a:stretch/>
        </p:blipFill>
        <p:spPr>
          <a:xfrm>
            <a:off x="282564" y="1313151"/>
            <a:ext cx="4675910" cy="4125191"/>
          </a:xfrm>
          <a:prstGeom prst="rect">
            <a:avLst/>
          </a:prstGeom>
        </p:spPr>
      </p:pic>
      <p:sp>
        <p:nvSpPr>
          <p:cNvPr id="15" name="Oval Callout 14"/>
          <p:cNvSpPr/>
          <p:nvPr/>
        </p:nvSpPr>
        <p:spPr>
          <a:xfrm>
            <a:off x="862445" y="5438342"/>
            <a:ext cx="3429000" cy="872837"/>
          </a:xfrm>
          <a:prstGeom prst="wedgeEllipseCallout">
            <a:avLst>
              <a:gd name="adj1" fmla="val -27842"/>
              <a:gd name="adj2" fmla="val -65231"/>
            </a:avLst>
          </a:prstGeom>
          <a:solidFill>
            <a:schemeClr val="tx1">
              <a:lumMod val="95000"/>
              <a:lumOff val="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smtClean="0">
                <a:solidFill>
                  <a:schemeClr val="bg1"/>
                </a:solidFill>
              </a:rPr>
              <a:t>For adding new course use add a line option.</a:t>
            </a:r>
            <a:endParaRPr lang="en-US" sz="1600" b="1" dirty="0">
              <a:solidFill>
                <a:schemeClr val="bg1"/>
              </a:solidFill>
            </a:endParaRPr>
          </a:p>
        </p:txBody>
      </p:sp>
      <p:sp>
        <p:nvSpPr>
          <p:cNvPr id="13" name="Rectangle 12"/>
          <p:cNvSpPr/>
          <p:nvPr/>
        </p:nvSpPr>
        <p:spPr>
          <a:xfrm>
            <a:off x="5278582" y="2540577"/>
            <a:ext cx="2566554" cy="176645"/>
          </a:xfrm>
          <a:prstGeom prst="rect">
            <a:avLst/>
          </a:prstGeom>
          <a:noFill/>
          <a:ln w="190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p:cNvSpPr/>
          <p:nvPr/>
        </p:nvSpPr>
        <p:spPr>
          <a:xfrm>
            <a:off x="8499764" y="4047259"/>
            <a:ext cx="2566554" cy="176645"/>
          </a:xfrm>
          <a:prstGeom prst="rect">
            <a:avLst/>
          </a:prstGeom>
          <a:noFill/>
          <a:ln w="190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ectangle 15"/>
          <p:cNvSpPr/>
          <p:nvPr/>
        </p:nvSpPr>
        <p:spPr>
          <a:xfrm>
            <a:off x="5278582" y="4047259"/>
            <a:ext cx="2566554" cy="176645"/>
          </a:xfrm>
          <a:prstGeom prst="rect">
            <a:avLst/>
          </a:prstGeom>
          <a:noFill/>
          <a:ln w="190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Flowchart: Terminator 16"/>
          <p:cNvSpPr/>
          <p:nvPr/>
        </p:nvSpPr>
        <p:spPr>
          <a:xfrm>
            <a:off x="8719931" y="1995300"/>
            <a:ext cx="2532269" cy="832325"/>
          </a:xfrm>
          <a:prstGeom prst="flowChartTerminator">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smtClean="0">
                <a:latin typeface="Times New Roman" panose="02020603050405020304" pitchFamily="18" charset="0"/>
                <a:cs typeface="Times New Roman" panose="02020603050405020304" pitchFamily="18" charset="0"/>
              </a:rPr>
              <a:t>Select semester, course, term, component and assessment template</a:t>
            </a:r>
            <a:endParaRPr lang="en-US" sz="1400" b="1" dirty="0">
              <a:latin typeface="Times New Roman" panose="02020603050405020304" pitchFamily="18" charset="0"/>
              <a:cs typeface="Times New Roman" panose="02020603050405020304" pitchFamily="18" charset="0"/>
            </a:endParaRPr>
          </a:p>
        </p:txBody>
      </p:sp>
      <p:cxnSp>
        <p:nvCxnSpPr>
          <p:cNvPr id="10" name="Straight Arrow Connector 9"/>
          <p:cNvCxnSpPr>
            <a:stCxn id="17" idx="1"/>
            <a:endCxn id="6" idx="3"/>
          </p:cNvCxnSpPr>
          <p:nvPr/>
        </p:nvCxnSpPr>
        <p:spPr>
          <a:xfrm flipH="1" flipV="1">
            <a:off x="7845136" y="2275610"/>
            <a:ext cx="874795" cy="1358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p:cNvCxnSpPr>
            <a:stCxn id="17" idx="1"/>
            <a:endCxn id="7" idx="3"/>
          </p:cNvCxnSpPr>
          <p:nvPr/>
        </p:nvCxnSpPr>
        <p:spPr>
          <a:xfrm flipH="1">
            <a:off x="7845136" y="2411463"/>
            <a:ext cx="874795" cy="407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p:cNvCxnSpPr>
            <a:stCxn id="17" idx="1"/>
            <a:endCxn id="13" idx="3"/>
          </p:cNvCxnSpPr>
          <p:nvPr/>
        </p:nvCxnSpPr>
        <p:spPr>
          <a:xfrm flipH="1">
            <a:off x="7845136" y="2411463"/>
            <a:ext cx="874795" cy="2174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p:cNvCxnSpPr/>
          <p:nvPr/>
        </p:nvCxnSpPr>
        <p:spPr>
          <a:xfrm flipH="1">
            <a:off x="7845136" y="2827625"/>
            <a:ext cx="2140929" cy="13079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p:cNvCxnSpPr>
            <a:stCxn id="17" idx="2"/>
            <a:endCxn id="14" idx="0"/>
          </p:cNvCxnSpPr>
          <p:nvPr/>
        </p:nvCxnSpPr>
        <p:spPr>
          <a:xfrm flipH="1">
            <a:off x="9783041" y="2827625"/>
            <a:ext cx="203025" cy="12196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4396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FAC2D367-2A6E-41FE-A9EA-24FF17BCAA97}"/>
              </a:ext>
            </a:extLst>
          </p:cNvPr>
          <p:cNvSpPr>
            <a:spLocks noGrp="1"/>
          </p:cNvSpPr>
          <p:nvPr>
            <p:ph type="sldNum" sz="quarter" idx="12"/>
          </p:nvPr>
        </p:nvSpPr>
        <p:spPr/>
        <p:txBody>
          <a:bodyPr/>
          <a:lstStyle/>
          <a:p>
            <a:fld id="{C263D6C4-4840-40CC-AC84-17E24B3B7BDE}" type="slidenum">
              <a:rPr lang="en-US" smtClean="0"/>
              <a:pPr/>
              <a:t>17</a:t>
            </a:fld>
            <a:endParaRPr lang="en-US" dirty="0"/>
          </a:p>
        </p:txBody>
      </p:sp>
      <p:sp>
        <p:nvSpPr>
          <p:cNvPr id="3" name="TextBox 2"/>
          <p:cNvSpPr txBox="1"/>
          <p:nvPr/>
        </p:nvSpPr>
        <p:spPr>
          <a:xfrm>
            <a:off x="362960" y="1437823"/>
            <a:ext cx="10058401" cy="646331"/>
          </a:xfrm>
          <a:prstGeom prst="rect">
            <a:avLst/>
          </a:prstGeom>
          <a:noFill/>
        </p:spPr>
        <p:txBody>
          <a:bodyPr wrap="square" rtlCol="0">
            <a:spAutoFit/>
          </a:bodyPr>
          <a:lstStyle/>
          <a:p>
            <a:pPr algn="just">
              <a:spcBef>
                <a:spcPts val="3000"/>
              </a:spcBef>
              <a:spcAft>
                <a:spcPts val="600"/>
              </a:spcAft>
            </a:pPr>
            <a:r>
              <a:rPr lang="en-US" dirty="0" smtClean="0">
                <a:solidFill>
                  <a:schemeClr val="bg1"/>
                </a:solidFill>
              </a:rPr>
              <a:t>Setup </a:t>
            </a:r>
            <a:r>
              <a:rPr lang="en-US" dirty="0">
                <a:solidFill>
                  <a:schemeClr val="bg1"/>
                </a:solidFill>
              </a:rPr>
              <a:t>study scheme, the next step is the program batch. In program batch coordinator update the current term and semester for new registration. </a:t>
            </a:r>
            <a:endParaRPr lang="en-US" sz="1200" dirty="0">
              <a:solidFill>
                <a:schemeClr val="bg1"/>
              </a:solidFill>
            </a:endParaRPr>
          </a:p>
        </p:txBody>
      </p:sp>
      <p:sp>
        <p:nvSpPr>
          <p:cNvPr id="4" name="Rectangle 3"/>
          <p:cNvSpPr/>
          <p:nvPr/>
        </p:nvSpPr>
        <p:spPr>
          <a:xfrm>
            <a:off x="362960" y="842657"/>
            <a:ext cx="9772557" cy="584775"/>
          </a:xfrm>
          <a:prstGeom prst="rect">
            <a:avLst/>
          </a:prstGeom>
        </p:spPr>
        <p:txBody>
          <a:bodyPr wrap="square">
            <a:spAutoFit/>
          </a:bodyPr>
          <a:lstStyle/>
          <a:p>
            <a:r>
              <a:rPr lang="en-US" sz="3200" b="1" dirty="0" smtClean="0">
                <a:solidFill>
                  <a:schemeClr val="bg1"/>
                </a:solidFill>
              </a:rPr>
              <a:t>Program Batch</a:t>
            </a:r>
            <a:endParaRPr lang="en-US" sz="3200" b="1" dirty="0">
              <a:solidFill>
                <a:schemeClr val="bg1"/>
              </a:solidFill>
            </a:endParaRPr>
          </a:p>
        </p:txBody>
      </p:sp>
      <p:sp>
        <p:nvSpPr>
          <p:cNvPr id="5" name="TextBox 4"/>
          <p:cNvSpPr txBox="1"/>
          <p:nvPr/>
        </p:nvSpPr>
        <p:spPr>
          <a:xfrm>
            <a:off x="362960" y="2084154"/>
            <a:ext cx="10328563" cy="646331"/>
          </a:xfrm>
          <a:prstGeom prst="rect">
            <a:avLst/>
          </a:prstGeom>
          <a:noFill/>
        </p:spPr>
        <p:txBody>
          <a:bodyPr wrap="square" rtlCol="0">
            <a:spAutoFit/>
          </a:bodyPr>
          <a:lstStyle/>
          <a:p>
            <a:r>
              <a:rPr lang="en-US" dirty="0" smtClean="0">
                <a:solidFill>
                  <a:srgbClr val="99FF33"/>
                </a:solidFill>
              </a:rPr>
              <a:t>Navigation: </a:t>
            </a:r>
            <a:r>
              <a:rPr lang="en-US" dirty="0">
                <a:solidFill>
                  <a:srgbClr val="99FF33"/>
                </a:solidFill>
              </a:rPr>
              <a:t>Registration&gt;&gt; Registration&gt;&gt;Program batch&gt;&gt;Select particular batch&gt;&gt;Edit&gt;&gt;Save.</a:t>
            </a:r>
          </a:p>
          <a:p>
            <a:endParaRPr lang="en-US" dirty="0"/>
          </a:p>
        </p:txBody>
      </p:sp>
      <p:grpSp>
        <p:nvGrpSpPr>
          <p:cNvPr id="14" name="Group 13"/>
          <p:cNvGrpSpPr/>
          <p:nvPr/>
        </p:nvGrpSpPr>
        <p:grpSpPr>
          <a:xfrm>
            <a:off x="487652" y="2892313"/>
            <a:ext cx="10612256" cy="2919524"/>
            <a:chOff x="466870" y="3513174"/>
            <a:chExt cx="10612256" cy="2919524"/>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 t="9367" r="55330" b="33116"/>
            <a:stretch/>
          </p:blipFill>
          <p:spPr>
            <a:xfrm>
              <a:off x="466870" y="3513174"/>
              <a:ext cx="4001222" cy="2898017"/>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9918" r="30506" b="33436"/>
            <a:stretch/>
          </p:blipFill>
          <p:spPr>
            <a:xfrm>
              <a:off x="4711701" y="3513174"/>
              <a:ext cx="6367425" cy="2919524"/>
            </a:xfrm>
            <a:prstGeom prst="rect">
              <a:avLst/>
            </a:prstGeom>
          </p:spPr>
        </p:pic>
        <p:sp>
          <p:nvSpPr>
            <p:cNvPr id="10" name="Rectangle 9"/>
            <p:cNvSpPr/>
            <p:nvPr/>
          </p:nvSpPr>
          <p:spPr>
            <a:xfrm>
              <a:off x="2222207" y="4359349"/>
              <a:ext cx="1233374" cy="2658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4125192" y="4476307"/>
              <a:ext cx="1116660" cy="3083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Flowchart: Terminator 10"/>
          <p:cNvSpPr/>
          <p:nvPr/>
        </p:nvSpPr>
        <p:spPr>
          <a:xfrm>
            <a:off x="244043" y="4744519"/>
            <a:ext cx="2509548" cy="502890"/>
          </a:xfrm>
          <a:prstGeom prst="flowChartTerminator">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smtClean="0">
                <a:latin typeface="Times New Roman" panose="02020603050405020304" pitchFamily="18" charset="0"/>
                <a:cs typeface="Times New Roman" panose="02020603050405020304" pitchFamily="18" charset="0"/>
              </a:rPr>
              <a:t>Open program batch menu</a:t>
            </a:r>
            <a:endParaRPr lang="en-US" sz="1400" b="1" dirty="0">
              <a:latin typeface="Times New Roman" panose="02020603050405020304" pitchFamily="18" charset="0"/>
              <a:cs typeface="Times New Roman" panose="02020603050405020304" pitchFamily="18" charset="0"/>
            </a:endParaRPr>
          </a:p>
        </p:txBody>
      </p:sp>
      <p:cxnSp>
        <p:nvCxnSpPr>
          <p:cNvPr id="8" name="Straight Arrow Connector 7"/>
          <p:cNvCxnSpPr/>
          <p:nvPr/>
        </p:nvCxnSpPr>
        <p:spPr>
          <a:xfrm flipV="1">
            <a:off x="1496291" y="4004302"/>
            <a:ext cx="746698" cy="7339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Flowchart: Terminator 14"/>
          <p:cNvSpPr/>
          <p:nvPr/>
        </p:nvSpPr>
        <p:spPr>
          <a:xfrm>
            <a:off x="4618616" y="4736368"/>
            <a:ext cx="2509548" cy="502890"/>
          </a:xfrm>
          <a:prstGeom prst="flowChartTerminator">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smtClean="0">
                <a:latin typeface="Times New Roman" panose="02020603050405020304" pitchFamily="18" charset="0"/>
                <a:cs typeface="Times New Roman" panose="02020603050405020304" pitchFamily="18" charset="0"/>
              </a:rPr>
              <a:t>Open program batch for example </a:t>
            </a:r>
            <a:r>
              <a:rPr lang="en-US" sz="1400" b="1" dirty="0" err="1" smtClean="0">
                <a:latin typeface="Times New Roman" panose="02020603050405020304" pitchFamily="18" charset="0"/>
                <a:cs typeface="Times New Roman" panose="02020603050405020304" pitchFamily="18" charset="0"/>
              </a:rPr>
              <a:t>Bs</a:t>
            </a:r>
            <a:r>
              <a:rPr lang="en-US" sz="1400" b="1" dirty="0" smtClean="0">
                <a:latin typeface="Times New Roman" panose="02020603050405020304" pitchFamily="18" charset="0"/>
                <a:cs typeface="Times New Roman" panose="02020603050405020304" pitchFamily="18" charset="0"/>
              </a:rPr>
              <a:t> Urdu2023</a:t>
            </a:r>
            <a:endParaRPr lang="en-US" sz="1400" b="1" dirty="0">
              <a:latin typeface="Times New Roman" panose="02020603050405020304" pitchFamily="18" charset="0"/>
              <a:cs typeface="Times New Roman" panose="02020603050405020304" pitchFamily="18" charset="0"/>
            </a:endParaRPr>
          </a:p>
        </p:txBody>
      </p:sp>
      <p:cxnSp>
        <p:nvCxnSpPr>
          <p:cNvPr id="16" name="Straight Arrow Connector 15"/>
          <p:cNvCxnSpPr>
            <a:stCxn id="15" idx="0"/>
          </p:cNvCxnSpPr>
          <p:nvPr/>
        </p:nvCxnSpPr>
        <p:spPr>
          <a:xfrm flipV="1">
            <a:off x="5873390" y="4229784"/>
            <a:ext cx="505181" cy="5065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7448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FAC2D367-2A6E-41FE-A9EA-24FF17BCAA97}"/>
              </a:ext>
            </a:extLst>
          </p:cNvPr>
          <p:cNvSpPr>
            <a:spLocks noGrp="1"/>
          </p:cNvSpPr>
          <p:nvPr>
            <p:ph type="sldNum" sz="quarter" idx="12"/>
          </p:nvPr>
        </p:nvSpPr>
        <p:spPr/>
        <p:txBody>
          <a:bodyPr/>
          <a:lstStyle/>
          <a:p>
            <a:fld id="{C263D6C4-4840-40CC-AC84-17E24B3B7BDE}" type="slidenum">
              <a:rPr lang="en-US" smtClean="0"/>
              <a:pPr/>
              <a:t>18</a:t>
            </a:fld>
            <a:endParaRPr lang="en-US" dirty="0"/>
          </a:p>
        </p:txBody>
      </p:sp>
      <p:sp>
        <p:nvSpPr>
          <p:cNvPr id="5" name="TextBox 4"/>
          <p:cNvSpPr txBox="1"/>
          <p:nvPr/>
        </p:nvSpPr>
        <p:spPr>
          <a:xfrm>
            <a:off x="270164" y="756442"/>
            <a:ext cx="6670964" cy="646331"/>
          </a:xfrm>
          <a:prstGeom prst="rect">
            <a:avLst/>
          </a:prstGeom>
          <a:noFill/>
        </p:spPr>
        <p:txBody>
          <a:bodyPr wrap="square" rtlCol="0">
            <a:spAutoFit/>
          </a:bodyPr>
          <a:lstStyle/>
          <a:p>
            <a:r>
              <a:rPr lang="en-US" dirty="0" smtClean="0">
                <a:solidFill>
                  <a:schemeClr val="bg1"/>
                </a:solidFill>
              </a:rPr>
              <a:t>When you open a program batch you will see the following window here we open a program batch 2023</a:t>
            </a:r>
            <a:endParaRPr lang="en-US" dirty="0">
              <a:solidFill>
                <a:schemeClr val="bg1"/>
              </a:solidFill>
            </a:endParaRPr>
          </a:p>
        </p:txBody>
      </p:sp>
      <p:grpSp>
        <p:nvGrpSpPr>
          <p:cNvPr id="10" name="Group 9"/>
          <p:cNvGrpSpPr/>
          <p:nvPr/>
        </p:nvGrpSpPr>
        <p:grpSpPr>
          <a:xfrm>
            <a:off x="353292" y="1558636"/>
            <a:ext cx="9954491" cy="4499264"/>
            <a:chOff x="353292" y="1558636"/>
            <a:chExt cx="9954491" cy="4499264"/>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0651" r="34711" b="19009"/>
            <a:stretch/>
          </p:blipFill>
          <p:spPr>
            <a:xfrm>
              <a:off x="353292" y="1558636"/>
              <a:ext cx="6567054" cy="3979718"/>
            </a:xfrm>
            <a:prstGeom prst="rect">
              <a:avLst/>
            </a:prstGeom>
          </p:spPr>
        </p:pic>
        <p:sp>
          <p:nvSpPr>
            <p:cNvPr id="6" name="Oval Callout 5"/>
            <p:cNvSpPr/>
            <p:nvPr/>
          </p:nvSpPr>
          <p:spPr>
            <a:xfrm>
              <a:off x="737754" y="2389909"/>
              <a:ext cx="3605645" cy="1330036"/>
            </a:xfrm>
            <a:prstGeom prst="wedgeEllipseCallout">
              <a:avLst>
                <a:gd name="adj1" fmla="val -51765"/>
                <a:gd name="adj2" fmla="val -478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Click on Edit button and just update two filed circle red and the save it.</a:t>
              </a:r>
              <a:endParaRPr lang="en-US"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9182" r="50000" b="35905"/>
            <a:stretch/>
          </p:blipFill>
          <p:spPr>
            <a:xfrm>
              <a:off x="5278583" y="2951018"/>
              <a:ext cx="5029200" cy="3106882"/>
            </a:xfrm>
            <a:prstGeom prst="rect">
              <a:avLst/>
            </a:prstGeom>
          </p:spPr>
        </p:pic>
        <p:sp>
          <p:nvSpPr>
            <p:cNvPr id="8" name="Oval 7"/>
            <p:cNvSpPr/>
            <p:nvPr/>
          </p:nvSpPr>
          <p:spPr>
            <a:xfrm>
              <a:off x="5881254" y="5153890"/>
              <a:ext cx="924792" cy="29094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881254" y="5439641"/>
              <a:ext cx="924792" cy="29094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Flowchart: Terminator 10"/>
          <p:cNvSpPr/>
          <p:nvPr/>
        </p:nvSpPr>
        <p:spPr>
          <a:xfrm>
            <a:off x="3371706" y="5660474"/>
            <a:ext cx="2509548" cy="502890"/>
          </a:xfrm>
          <a:prstGeom prst="flowChartTerminator">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smtClean="0">
                <a:latin typeface="Times New Roman" panose="02020603050405020304" pitchFamily="18" charset="0"/>
                <a:cs typeface="Times New Roman" panose="02020603050405020304" pitchFamily="18" charset="0"/>
              </a:rPr>
              <a:t>Update Current term and Semester</a:t>
            </a:r>
            <a:endParaRPr lang="en-US" sz="1400" b="1" dirty="0">
              <a:latin typeface="Times New Roman" panose="02020603050405020304" pitchFamily="18" charset="0"/>
              <a:cs typeface="Times New Roman" panose="02020603050405020304" pitchFamily="18" charset="0"/>
            </a:endParaRPr>
          </a:p>
        </p:txBody>
      </p:sp>
      <p:cxnSp>
        <p:nvCxnSpPr>
          <p:cNvPr id="12" name="Straight Arrow Connector 11"/>
          <p:cNvCxnSpPr>
            <a:stCxn id="11" idx="0"/>
            <a:endCxn id="8" idx="2"/>
          </p:cNvCxnSpPr>
          <p:nvPr/>
        </p:nvCxnSpPr>
        <p:spPr>
          <a:xfrm flipV="1">
            <a:off x="4626480" y="5299363"/>
            <a:ext cx="1254774" cy="3611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p:cNvCxnSpPr>
            <a:stCxn id="11" idx="0"/>
          </p:cNvCxnSpPr>
          <p:nvPr/>
        </p:nvCxnSpPr>
        <p:spPr>
          <a:xfrm flipV="1">
            <a:off x="4626480" y="5566955"/>
            <a:ext cx="1254774" cy="935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98551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FAC2D367-2A6E-41FE-A9EA-24FF17BCAA97}"/>
              </a:ext>
            </a:extLst>
          </p:cNvPr>
          <p:cNvSpPr>
            <a:spLocks noGrp="1"/>
          </p:cNvSpPr>
          <p:nvPr>
            <p:ph type="sldNum" sz="quarter" idx="12"/>
          </p:nvPr>
        </p:nvSpPr>
        <p:spPr/>
        <p:txBody>
          <a:bodyPr/>
          <a:lstStyle/>
          <a:p>
            <a:fld id="{C263D6C4-4840-40CC-AC84-17E24B3B7BDE}" type="slidenum">
              <a:rPr lang="en-US" smtClean="0"/>
              <a:pPr/>
              <a:t>19</a:t>
            </a:fld>
            <a:endParaRPr lang="en-US" dirty="0"/>
          </a:p>
        </p:txBody>
      </p:sp>
      <p:sp>
        <p:nvSpPr>
          <p:cNvPr id="3" name="Rectangle 2"/>
          <p:cNvSpPr/>
          <p:nvPr/>
        </p:nvSpPr>
        <p:spPr>
          <a:xfrm>
            <a:off x="668356" y="1417100"/>
            <a:ext cx="10789185" cy="1200329"/>
          </a:xfrm>
          <a:prstGeom prst="rect">
            <a:avLst/>
          </a:prstGeom>
        </p:spPr>
        <p:txBody>
          <a:bodyPr wrap="square">
            <a:spAutoFit/>
          </a:bodyPr>
          <a:lstStyle/>
          <a:p>
            <a:pPr algn="just"/>
            <a:r>
              <a:rPr lang="en-US" dirty="0" smtClean="0">
                <a:solidFill>
                  <a:schemeClr val="bg1"/>
                </a:solidFill>
              </a:rPr>
              <a:t>After updating of program batch in next </a:t>
            </a:r>
            <a:r>
              <a:rPr lang="en-US" dirty="0">
                <a:solidFill>
                  <a:schemeClr val="bg1"/>
                </a:solidFill>
              </a:rPr>
              <a:t>step, we will generate a </a:t>
            </a:r>
            <a:r>
              <a:rPr lang="en-US" dirty="0" smtClean="0">
                <a:solidFill>
                  <a:schemeClr val="bg1"/>
                </a:solidFill>
              </a:rPr>
              <a:t>classes. To </a:t>
            </a:r>
            <a:r>
              <a:rPr lang="en-US" dirty="0">
                <a:solidFill>
                  <a:schemeClr val="bg1"/>
                </a:solidFill>
              </a:rPr>
              <a:t>generate a </a:t>
            </a:r>
            <a:r>
              <a:rPr lang="en-US" dirty="0" smtClean="0">
                <a:solidFill>
                  <a:schemeClr val="bg1"/>
                </a:solidFill>
              </a:rPr>
              <a:t>classes </a:t>
            </a:r>
            <a:r>
              <a:rPr lang="en-US" dirty="0">
                <a:solidFill>
                  <a:schemeClr val="bg1"/>
                </a:solidFill>
              </a:rPr>
              <a:t>for Batch we will go to </a:t>
            </a:r>
            <a:r>
              <a:rPr lang="en-US" dirty="0" smtClean="0">
                <a:solidFill>
                  <a:schemeClr val="bg1"/>
                </a:solidFill>
              </a:rPr>
              <a:t>the </a:t>
            </a:r>
            <a:r>
              <a:rPr lang="en-US" u="sng" dirty="0" smtClean="0">
                <a:solidFill>
                  <a:srgbClr val="FFFF00"/>
                </a:solidFill>
              </a:rPr>
              <a:t>Registration module </a:t>
            </a:r>
            <a:r>
              <a:rPr lang="en-US" dirty="0" smtClean="0">
                <a:solidFill>
                  <a:schemeClr val="bg1"/>
                </a:solidFill>
              </a:rPr>
              <a:t>click on the </a:t>
            </a:r>
            <a:r>
              <a:rPr lang="en-US" u="sng" dirty="0" smtClean="0">
                <a:solidFill>
                  <a:srgbClr val="FFFF00"/>
                </a:solidFill>
              </a:rPr>
              <a:t>Registration menu</a:t>
            </a:r>
            <a:r>
              <a:rPr lang="en-US" dirty="0" smtClean="0">
                <a:solidFill>
                  <a:srgbClr val="FFFF00"/>
                </a:solidFill>
              </a:rPr>
              <a:t> </a:t>
            </a:r>
            <a:r>
              <a:rPr lang="en-US" dirty="0">
                <a:solidFill>
                  <a:schemeClr val="bg1"/>
                </a:solidFill>
              </a:rPr>
              <a:t>under the dropdown click on Class Generator will show the list of already </a:t>
            </a:r>
            <a:r>
              <a:rPr lang="en-US" dirty="0" smtClean="0">
                <a:solidFill>
                  <a:schemeClr val="bg1"/>
                </a:solidFill>
              </a:rPr>
              <a:t>created record, </a:t>
            </a:r>
            <a:r>
              <a:rPr lang="en-US" dirty="0">
                <a:solidFill>
                  <a:schemeClr val="bg1"/>
                </a:solidFill>
              </a:rPr>
              <a:t>to create a </a:t>
            </a:r>
            <a:r>
              <a:rPr lang="en-US" dirty="0" smtClean="0">
                <a:solidFill>
                  <a:schemeClr val="bg1"/>
                </a:solidFill>
              </a:rPr>
              <a:t>classes </a:t>
            </a:r>
            <a:r>
              <a:rPr lang="en-US" dirty="0">
                <a:solidFill>
                  <a:schemeClr val="bg1"/>
                </a:solidFill>
              </a:rPr>
              <a:t>click on </a:t>
            </a:r>
            <a:r>
              <a:rPr lang="en-US" u="sng" dirty="0">
                <a:solidFill>
                  <a:schemeClr val="bg1"/>
                </a:solidFill>
              </a:rPr>
              <a:t>Create button</a:t>
            </a:r>
            <a:r>
              <a:rPr lang="en-US" dirty="0">
                <a:solidFill>
                  <a:schemeClr val="bg1"/>
                </a:solidFill>
              </a:rPr>
              <a:t> appear form which </a:t>
            </a:r>
            <a:r>
              <a:rPr lang="en-US" dirty="0" smtClean="0">
                <a:solidFill>
                  <a:schemeClr val="bg1"/>
                </a:solidFill>
              </a:rPr>
              <a:t>contains</a:t>
            </a:r>
          </a:p>
        </p:txBody>
      </p:sp>
      <p:sp>
        <p:nvSpPr>
          <p:cNvPr id="6" name="Rectangle 5"/>
          <p:cNvSpPr/>
          <p:nvPr/>
        </p:nvSpPr>
        <p:spPr>
          <a:xfrm>
            <a:off x="362960" y="842657"/>
            <a:ext cx="9772557" cy="584775"/>
          </a:xfrm>
          <a:prstGeom prst="rect">
            <a:avLst/>
          </a:prstGeom>
        </p:spPr>
        <p:txBody>
          <a:bodyPr wrap="square">
            <a:spAutoFit/>
          </a:bodyPr>
          <a:lstStyle/>
          <a:p>
            <a:r>
              <a:rPr lang="en-US" sz="3200" b="1" dirty="0" smtClean="0">
                <a:solidFill>
                  <a:schemeClr val="bg1"/>
                </a:solidFill>
              </a:rPr>
              <a:t>Class Generation</a:t>
            </a:r>
            <a:endParaRPr lang="en-US" sz="3200" b="1" dirty="0">
              <a:solidFill>
                <a:schemeClr val="bg1"/>
              </a:solidFill>
            </a:endParaRP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9366" r="47624" b="26905"/>
          <a:stretch/>
        </p:blipFill>
        <p:spPr>
          <a:xfrm>
            <a:off x="668356" y="2673061"/>
            <a:ext cx="4405570" cy="3015253"/>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9916" r="25929" b="28743"/>
          <a:stretch/>
        </p:blipFill>
        <p:spPr>
          <a:xfrm>
            <a:off x="5330180" y="3422782"/>
            <a:ext cx="5922020" cy="2758654"/>
          </a:xfrm>
          <a:prstGeom prst="rect">
            <a:avLst/>
          </a:prstGeom>
        </p:spPr>
      </p:pic>
      <p:sp>
        <p:nvSpPr>
          <p:cNvPr id="11" name="Rectangle 10"/>
          <p:cNvSpPr/>
          <p:nvPr/>
        </p:nvSpPr>
        <p:spPr>
          <a:xfrm>
            <a:off x="2213916" y="3647208"/>
            <a:ext cx="1308602" cy="25875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330180" y="3905959"/>
            <a:ext cx="623811" cy="31172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Callout 12"/>
          <p:cNvSpPr/>
          <p:nvPr/>
        </p:nvSpPr>
        <p:spPr>
          <a:xfrm>
            <a:off x="6062948" y="4217686"/>
            <a:ext cx="2712027" cy="1080655"/>
          </a:xfrm>
          <a:prstGeom prst="wedgeEllipseCallout">
            <a:avLst>
              <a:gd name="adj1" fmla="val -53783"/>
              <a:gd name="adj2" fmla="val -519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Click on create button.</a:t>
            </a:r>
            <a:endParaRPr lang="en-US" dirty="0"/>
          </a:p>
        </p:txBody>
      </p:sp>
    </p:spTree>
    <p:extLst>
      <p:ext uri="{BB962C8B-B14F-4D97-AF65-F5344CB8AC3E}">
        <p14:creationId xmlns:p14="http://schemas.microsoft.com/office/powerpoint/2010/main" val="588003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0B24BF10-2B55-43AB-9F77-F1A1410384A9}"/>
              </a:ext>
            </a:extLst>
          </p:cNvPr>
          <p:cNvSpPr>
            <a:spLocks noGrp="1"/>
          </p:cNvSpPr>
          <p:nvPr>
            <p:ph type="sldNum" sz="quarter" idx="12"/>
          </p:nvPr>
        </p:nvSpPr>
        <p:spPr/>
        <p:txBody>
          <a:bodyPr/>
          <a:lstStyle/>
          <a:p>
            <a:fld id="{C263D6C4-4840-40CC-AC84-17E24B3B7BDE}" type="slidenum">
              <a:rPr lang="en-US" smtClean="0"/>
              <a:pPr/>
              <a:t>2</a:t>
            </a:fld>
            <a:endParaRPr lang="en-US" dirty="0"/>
          </a:p>
        </p:txBody>
      </p:sp>
      <p:sp>
        <p:nvSpPr>
          <p:cNvPr id="3" name="Title 2"/>
          <p:cNvSpPr>
            <a:spLocks noGrp="1"/>
          </p:cNvSpPr>
          <p:nvPr>
            <p:ph type="title"/>
          </p:nvPr>
        </p:nvSpPr>
        <p:spPr>
          <a:xfrm>
            <a:off x="762691" y="1101301"/>
            <a:ext cx="7781544" cy="859055"/>
          </a:xfrm>
        </p:spPr>
        <p:txBody>
          <a:bodyPr/>
          <a:lstStyle/>
          <a:p>
            <a:r>
              <a:rPr lang="en-US" dirty="0" smtClean="0"/>
              <a:t>Content</a:t>
            </a:r>
            <a:endParaRPr lang="en-US" dirty="0"/>
          </a:p>
        </p:txBody>
      </p:sp>
      <p:sp>
        <p:nvSpPr>
          <p:cNvPr id="7" name="TextBox 6"/>
          <p:cNvSpPr txBox="1"/>
          <p:nvPr/>
        </p:nvSpPr>
        <p:spPr>
          <a:xfrm>
            <a:off x="762691" y="1960356"/>
            <a:ext cx="11041382" cy="4401205"/>
          </a:xfrm>
          <a:prstGeom prst="rect">
            <a:avLst/>
          </a:prstGeom>
          <a:noFill/>
        </p:spPr>
        <p:txBody>
          <a:bodyPr wrap="square" numCol="2" rtlCol="0">
            <a:spAutoFit/>
          </a:bodyPr>
          <a:lstStyle/>
          <a:p>
            <a:pPr marL="342900" indent="-342900">
              <a:lnSpc>
                <a:spcPct val="200000"/>
              </a:lnSpc>
              <a:buFont typeface="+mj-lt"/>
              <a:buAutoNum type="arabicPeriod"/>
            </a:pPr>
            <a:r>
              <a:rPr lang="en-US" sz="2000" b="1" dirty="0" smtClean="0">
                <a:solidFill>
                  <a:schemeClr val="bg1"/>
                </a:solidFill>
                <a:latin typeface="+mj-lt"/>
              </a:rPr>
              <a:t>How to Access the System  </a:t>
            </a:r>
          </a:p>
          <a:p>
            <a:pPr marL="342900" indent="-342900">
              <a:lnSpc>
                <a:spcPct val="200000"/>
              </a:lnSpc>
              <a:buFont typeface="+mj-lt"/>
              <a:buAutoNum type="arabicPeriod"/>
            </a:pPr>
            <a:r>
              <a:rPr lang="en-US" sz="2000" b="1" dirty="0" smtClean="0">
                <a:solidFill>
                  <a:schemeClr val="bg1"/>
                </a:solidFill>
                <a:latin typeface="+mj-lt"/>
              </a:rPr>
              <a:t>How to login </a:t>
            </a:r>
          </a:p>
          <a:p>
            <a:pPr marL="342900" indent="-342900">
              <a:lnSpc>
                <a:spcPct val="200000"/>
              </a:lnSpc>
              <a:buFont typeface="+mj-lt"/>
              <a:buAutoNum type="arabicPeriod"/>
            </a:pPr>
            <a:r>
              <a:rPr lang="en-US" sz="2000" b="1" dirty="0" smtClean="0">
                <a:solidFill>
                  <a:schemeClr val="bg1"/>
                </a:solidFill>
                <a:latin typeface="+mj-lt"/>
              </a:rPr>
              <a:t>What is  Dashboard?</a:t>
            </a:r>
          </a:p>
          <a:p>
            <a:pPr marL="342900" indent="-342900">
              <a:lnSpc>
                <a:spcPct val="200000"/>
              </a:lnSpc>
              <a:buFont typeface="+mj-lt"/>
              <a:buAutoNum type="arabicPeriod"/>
            </a:pPr>
            <a:r>
              <a:rPr lang="en-US" sz="2000" b="1" dirty="0" smtClean="0">
                <a:solidFill>
                  <a:schemeClr val="bg1"/>
                </a:solidFill>
                <a:latin typeface="+mj-lt"/>
              </a:rPr>
              <a:t>Module use in this process</a:t>
            </a:r>
            <a:r>
              <a:rPr lang="en-US" sz="2000" b="1" dirty="0" smtClean="0">
                <a:solidFill>
                  <a:schemeClr val="bg1"/>
                </a:solidFill>
                <a:latin typeface="+mj-lt"/>
              </a:rPr>
              <a:t>.</a:t>
            </a:r>
          </a:p>
          <a:p>
            <a:pPr marL="342900" indent="-342900">
              <a:lnSpc>
                <a:spcPct val="200000"/>
              </a:lnSpc>
              <a:buFont typeface="+mj-lt"/>
              <a:buAutoNum type="arabicPeriod"/>
            </a:pPr>
            <a:r>
              <a:rPr lang="en-US" sz="2000" b="1" dirty="0" smtClean="0">
                <a:solidFill>
                  <a:schemeClr val="bg1"/>
                </a:solidFill>
                <a:latin typeface="+mj-lt"/>
              </a:rPr>
              <a:t>Student Record </a:t>
            </a:r>
            <a:r>
              <a:rPr lang="en-US" sz="2000" b="1" dirty="0" smtClean="0">
                <a:solidFill>
                  <a:schemeClr val="bg1"/>
                </a:solidFill>
              </a:rPr>
              <a:t>Update</a:t>
            </a:r>
            <a:r>
              <a:rPr lang="en-US" sz="2000" dirty="0" smtClean="0">
                <a:solidFill>
                  <a:schemeClr val="bg1"/>
                </a:solidFill>
              </a:rPr>
              <a:t> </a:t>
            </a:r>
            <a:r>
              <a:rPr lang="en-US" sz="2000" b="1" dirty="0" smtClean="0">
                <a:solidFill>
                  <a:schemeClr val="bg1"/>
                </a:solidFill>
                <a:latin typeface="+mj-lt"/>
              </a:rPr>
              <a:t>/Correction</a:t>
            </a:r>
          </a:p>
          <a:p>
            <a:pPr marL="342900" indent="-342900">
              <a:lnSpc>
                <a:spcPct val="200000"/>
              </a:lnSpc>
              <a:buFont typeface="+mj-lt"/>
              <a:buAutoNum type="arabicPeriod"/>
            </a:pPr>
            <a:r>
              <a:rPr lang="en-US" sz="2000" b="1" dirty="0" smtClean="0">
                <a:solidFill>
                  <a:schemeClr val="bg1"/>
                </a:solidFill>
                <a:latin typeface="+mj-lt"/>
              </a:rPr>
              <a:t>Export Student Record</a:t>
            </a:r>
            <a:endParaRPr lang="en-US" sz="2000" b="1" dirty="0" smtClean="0">
              <a:solidFill>
                <a:schemeClr val="bg1"/>
              </a:solidFill>
              <a:latin typeface="+mj-lt"/>
            </a:endParaRPr>
          </a:p>
          <a:p>
            <a:pPr marL="342900" indent="-342900">
              <a:lnSpc>
                <a:spcPct val="200000"/>
              </a:lnSpc>
              <a:buFont typeface="+mj-lt"/>
              <a:buAutoNum type="arabicPeriod"/>
            </a:pPr>
            <a:r>
              <a:rPr lang="en-US" sz="2000" b="1" dirty="0" smtClean="0">
                <a:solidFill>
                  <a:schemeClr val="bg1"/>
                </a:solidFill>
                <a:latin typeface="+mj-lt"/>
              </a:rPr>
              <a:t>Verification of Students</a:t>
            </a:r>
          </a:p>
          <a:p>
            <a:pPr marL="342900" indent="-342900">
              <a:lnSpc>
                <a:spcPct val="200000"/>
              </a:lnSpc>
              <a:buFont typeface="+mj-lt"/>
              <a:buAutoNum type="arabicPeriod"/>
            </a:pPr>
            <a:r>
              <a:rPr lang="en-US" sz="2000" b="1" dirty="0" smtClean="0">
                <a:solidFill>
                  <a:schemeClr val="bg1"/>
                </a:solidFill>
                <a:latin typeface="+mj-lt"/>
              </a:rPr>
              <a:t>Study Scheme </a:t>
            </a:r>
          </a:p>
          <a:p>
            <a:pPr marL="342900" indent="-342900">
              <a:lnSpc>
                <a:spcPct val="200000"/>
              </a:lnSpc>
              <a:buFont typeface="+mj-lt"/>
              <a:buAutoNum type="arabicPeriod"/>
            </a:pPr>
            <a:r>
              <a:rPr lang="en-US" sz="2000" b="1" dirty="0" smtClean="0">
                <a:solidFill>
                  <a:schemeClr val="bg1"/>
                </a:solidFill>
                <a:latin typeface="+mj-lt"/>
              </a:rPr>
              <a:t>Program Batch</a:t>
            </a:r>
          </a:p>
          <a:p>
            <a:pPr marL="342900" indent="-342900">
              <a:lnSpc>
                <a:spcPct val="200000"/>
              </a:lnSpc>
              <a:buFont typeface="+mj-lt"/>
              <a:buAutoNum type="arabicPeriod"/>
            </a:pPr>
            <a:r>
              <a:rPr lang="en-US" sz="2000" b="1" dirty="0" smtClean="0">
                <a:solidFill>
                  <a:schemeClr val="bg1"/>
                </a:solidFill>
                <a:latin typeface="+mj-lt"/>
              </a:rPr>
              <a:t>Class Generation</a:t>
            </a:r>
          </a:p>
          <a:p>
            <a:pPr marL="342900" indent="-342900">
              <a:lnSpc>
                <a:spcPct val="200000"/>
              </a:lnSpc>
              <a:buFont typeface="+mj-lt"/>
              <a:buAutoNum type="arabicPeriod"/>
            </a:pPr>
            <a:r>
              <a:rPr lang="en-US" sz="2000" b="1" dirty="0" smtClean="0">
                <a:solidFill>
                  <a:schemeClr val="bg1"/>
                </a:solidFill>
                <a:latin typeface="+mj-lt"/>
              </a:rPr>
              <a:t>Course </a:t>
            </a:r>
            <a:r>
              <a:rPr lang="en-US" sz="2000" b="1" dirty="0" smtClean="0">
                <a:solidFill>
                  <a:schemeClr val="bg1"/>
                </a:solidFill>
                <a:latin typeface="+mj-lt"/>
              </a:rPr>
              <a:t>Bulk Registration</a:t>
            </a:r>
          </a:p>
          <a:p>
            <a:pPr marL="342900" indent="-342900">
              <a:lnSpc>
                <a:spcPct val="200000"/>
              </a:lnSpc>
              <a:buFont typeface="+mj-lt"/>
              <a:buAutoNum type="arabicPeriod"/>
            </a:pPr>
            <a:r>
              <a:rPr lang="en-US" sz="2000" b="1" dirty="0" smtClean="0">
                <a:solidFill>
                  <a:schemeClr val="bg1"/>
                </a:solidFill>
                <a:latin typeface="+mj-lt"/>
              </a:rPr>
              <a:t>Assigning Faculty and Timetable</a:t>
            </a:r>
          </a:p>
          <a:p>
            <a:pPr marL="342900" indent="-342900">
              <a:lnSpc>
                <a:spcPct val="200000"/>
              </a:lnSpc>
              <a:buFont typeface="+mj-lt"/>
              <a:buAutoNum type="arabicPeriod"/>
            </a:pPr>
            <a:r>
              <a:rPr lang="en-US" sz="2000" b="1" dirty="0" smtClean="0">
                <a:solidFill>
                  <a:schemeClr val="bg1"/>
                </a:solidFill>
                <a:latin typeface="+mj-lt"/>
              </a:rPr>
              <a:t>Attendance Generation</a:t>
            </a:r>
          </a:p>
          <a:p>
            <a:pPr marL="342900" indent="-342900">
              <a:lnSpc>
                <a:spcPct val="200000"/>
              </a:lnSpc>
              <a:buFont typeface="+mj-lt"/>
              <a:buAutoNum type="arabicPeriod"/>
            </a:pPr>
            <a:endParaRPr lang="en-US" sz="2000" b="1" dirty="0">
              <a:solidFill>
                <a:schemeClr val="bg1"/>
              </a:solidFill>
              <a:latin typeface="+mj-lt"/>
            </a:endParaRPr>
          </a:p>
        </p:txBody>
      </p:sp>
    </p:spTree>
    <p:extLst>
      <p:ext uri="{BB962C8B-B14F-4D97-AF65-F5344CB8AC3E}">
        <p14:creationId xmlns:p14="http://schemas.microsoft.com/office/powerpoint/2010/main" val="290279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FAC2D367-2A6E-41FE-A9EA-24FF17BCAA97}"/>
              </a:ext>
            </a:extLst>
          </p:cNvPr>
          <p:cNvSpPr>
            <a:spLocks noGrp="1"/>
          </p:cNvSpPr>
          <p:nvPr>
            <p:ph type="sldNum" sz="quarter" idx="12"/>
          </p:nvPr>
        </p:nvSpPr>
        <p:spPr/>
        <p:txBody>
          <a:bodyPr/>
          <a:lstStyle/>
          <a:p>
            <a:fld id="{C263D6C4-4840-40CC-AC84-17E24B3B7BDE}" type="slidenum">
              <a:rPr lang="en-US" smtClean="0"/>
              <a:pPr/>
              <a:t>20</a:t>
            </a:fld>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15794" r="3718" b="6153"/>
          <a:stretch/>
        </p:blipFill>
        <p:spPr>
          <a:xfrm>
            <a:off x="613063" y="1898938"/>
            <a:ext cx="9684327" cy="4416137"/>
          </a:xfrm>
          <a:prstGeom prst="rect">
            <a:avLst/>
          </a:prstGeom>
        </p:spPr>
      </p:pic>
      <p:sp>
        <p:nvSpPr>
          <p:cNvPr id="9" name="TextBox 8"/>
          <p:cNvSpPr txBox="1"/>
          <p:nvPr/>
        </p:nvSpPr>
        <p:spPr>
          <a:xfrm>
            <a:off x="623454" y="1340427"/>
            <a:ext cx="7668491" cy="369332"/>
          </a:xfrm>
          <a:prstGeom prst="rect">
            <a:avLst/>
          </a:prstGeom>
          <a:noFill/>
        </p:spPr>
        <p:txBody>
          <a:bodyPr wrap="square" rtlCol="0">
            <a:spAutoFit/>
          </a:bodyPr>
          <a:lstStyle/>
          <a:p>
            <a:r>
              <a:rPr lang="en-US" dirty="0" smtClean="0">
                <a:solidFill>
                  <a:schemeClr val="bg1"/>
                </a:solidFill>
              </a:rPr>
              <a:t>After create fill these fields.</a:t>
            </a:r>
            <a:endParaRPr lang="en-US" dirty="0">
              <a:solidFill>
                <a:schemeClr val="bg1"/>
              </a:solidFill>
            </a:endParaRPr>
          </a:p>
        </p:txBody>
      </p:sp>
      <p:sp>
        <p:nvSpPr>
          <p:cNvPr id="10" name="Flowchart: Terminator 9"/>
          <p:cNvSpPr/>
          <p:nvPr/>
        </p:nvSpPr>
        <p:spPr>
          <a:xfrm>
            <a:off x="7237124" y="2200300"/>
            <a:ext cx="2509548" cy="677981"/>
          </a:xfrm>
          <a:prstGeom prst="flowChartTerminator">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smtClean="0">
                <a:latin typeface="Times New Roman" panose="02020603050405020304" pitchFamily="18" charset="0"/>
                <a:cs typeface="Times New Roman" panose="02020603050405020304" pitchFamily="18" charset="0"/>
              </a:rPr>
              <a:t>Select institute, Department, Program, Academic term</a:t>
            </a:r>
            <a:endParaRPr lang="en-US" sz="1400" b="1" dirty="0">
              <a:latin typeface="Times New Roman" panose="02020603050405020304" pitchFamily="18" charset="0"/>
              <a:cs typeface="Times New Roman" panose="02020603050405020304" pitchFamily="18" charset="0"/>
            </a:endParaRPr>
          </a:p>
        </p:txBody>
      </p:sp>
      <p:cxnSp>
        <p:nvCxnSpPr>
          <p:cNvPr id="11" name="Straight Arrow Connector 10"/>
          <p:cNvCxnSpPr>
            <a:stCxn id="10" idx="1"/>
          </p:cNvCxnSpPr>
          <p:nvPr/>
        </p:nvCxnSpPr>
        <p:spPr>
          <a:xfrm flipH="1">
            <a:off x="5029200" y="2539291"/>
            <a:ext cx="2207924" cy="10663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p:cNvCxnSpPr>
            <a:stCxn id="10" idx="1"/>
          </p:cNvCxnSpPr>
          <p:nvPr/>
        </p:nvCxnSpPr>
        <p:spPr>
          <a:xfrm flipH="1">
            <a:off x="5101936" y="2539291"/>
            <a:ext cx="2135188" cy="13183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p:cNvCxnSpPr>
            <a:stCxn id="10" idx="1"/>
          </p:cNvCxnSpPr>
          <p:nvPr/>
        </p:nvCxnSpPr>
        <p:spPr>
          <a:xfrm flipH="1">
            <a:off x="5101936" y="2539291"/>
            <a:ext cx="2135188" cy="15677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Flowchart: Terminator 22"/>
          <p:cNvSpPr/>
          <p:nvPr/>
        </p:nvSpPr>
        <p:spPr>
          <a:xfrm>
            <a:off x="6344443" y="5343499"/>
            <a:ext cx="3599657" cy="565034"/>
          </a:xfrm>
          <a:prstGeom prst="flowChartTerminator">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smtClean="0">
                <a:latin typeface="Times New Roman" panose="02020603050405020304" pitchFamily="18" charset="0"/>
                <a:cs typeface="Times New Roman" panose="02020603050405020304" pitchFamily="18" charset="0"/>
              </a:rPr>
              <a:t>Click on get courses button. Well get courses from study scheme.</a:t>
            </a:r>
            <a:endParaRPr lang="en-US" sz="1400" b="1" dirty="0">
              <a:latin typeface="Times New Roman" panose="02020603050405020304" pitchFamily="18" charset="0"/>
              <a:cs typeface="Times New Roman" panose="02020603050405020304" pitchFamily="18" charset="0"/>
            </a:endParaRPr>
          </a:p>
        </p:txBody>
      </p:sp>
      <p:cxnSp>
        <p:nvCxnSpPr>
          <p:cNvPr id="24" name="Straight Arrow Connector 23"/>
          <p:cNvCxnSpPr>
            <a:stCxn id="10" idx="2"/>
          </p:cNvCxnSpPr>
          <p:nvPr/>
        </p:nvCxnSpPr>
        <p:spPr>
          <a:xfrm flipH="1">
            <a:off x="3925238" y="2878281"/>
            <a:ext cx="4566660" cy="21630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p:cNvCxnSpPr/>
          <p:nvPr/>
        </p:nvCxnSpPr>
        <p:spPr>
          <a:xfrm flipH="1">
            <a:off x="8177645" y="2878281"/>
            <a:ext cx="386989" cy="17872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p:cNvCxnSpPr>
            <a:stCxn id="23" idx="1"/>
            <a:endCxn id="34" idx="3"/>
          </p:cNvCxnSpPr>
          <p:nvPr/>
        </p:nvCxnSpPr>
        <p:spPr>
          <a:xfrm flipH="1" flipV="1">
            <a:off x="2254827" y="5555227"/>
            <a:ext cx="4089616" cy="707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Rectangle 33"/>
          <p:cNvSpPr/>
          <p:nvPr/>
        </p:nvSpPr>
        <p:spPr>
          <a:xfrm>
            <a:off x="1215736" y="5343499"/>
            <a:ext cx="1039091" cy="423456"/>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67241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FAC2D367-2A6E-41FE-A9EA-24FF17BCAA97}"/>
              </a:ext>
            </a:extLst>
          </p:cNvPr>
          <p:cNvSpPr>
            <a:spLocks noGrp="1"/>
          </p:cNvSpPr>
          <p:nvPr>
            <p:ph type="sldNum" sz="quarter" idx="12"/>
          </p:nvPr>
        </p:nvSpPr>
        <p:spPr/>
        <p:txBody>
          <a:bodyPr/>
          <a:lstStyle/>
          <a:p>
            <a:fld id="{C263D6C4-4840-40CC-AC84-17E24B3B7BDE}" type="slidenum">
              <a:rPr lang="en-US" smtClean="0"/>
              <a:pPr/>
              <a:t>21</a:t>
            </a:fld>
            <a:endParaRPr lang="en-US"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r="907" b="17358"/>
          <a:stretch/>
        </p:blipFill>
        <p:spPr>
          <a:xfrm>
            <a:off x="718482" y="1536828"/>
            <a:ext cx="7708545" cy="4405509"/>
          </a:xfrm>
          <a:prstGeom prst="rect">
            <a:avLst/>
          </a:prstGeom>
        </p:spPr>
      </p:pic>
      <p:sp>
        <p:nvSpPr>
          <p:cNvPr id="9" name="Flowchart: Terminator 8"/>
          <p:cNvSpPr/>
          <p:nvPr/>
        </p:nvSpPr>
        <p:spPr>
          <a:xfrm>
            <a:off x="4661115" y="2828899"/>
            <a:ext cx="3599657" cy="565034"/>
          </a:xfrm>
          <a:prstGeom prst="flowChartTerminator">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smtClean="0">
                <a:latin typeface="Times New Roman" panose="02020603050405020304" pitchFamily="18" charset="0"/>
                <a:cs typeface="Times New Roman" panose="02020603050405020304" pitchFamily="18" charset="0"/>
              </a:rPr>
              <a:t>Save record and then click on Generate button</a:t>
            </a:r>
            <a:endParaRPr lang="en-US" sz="1400" b="1" dirty="0">
              <a:latin typeface="Times New Roman" panose="02020603050405020304" pitchFamily="18" charset="0"/>
              <a:cs typeface="Times New Roman" panose="02020603050405020304" pitchFamily="18" charset="0"/>
            </a:endParaRPr>
          </a:p>
        </p:txBody>
      </p:sp>
      <p:cxnSp>
        <p:nvCxnSpPr>
          <p:cNvPr id="11" name="Straight Arrow Connector 10"/>
          <p:cNvCxnSpPr>
            <a:stCxn id="9" idx="1"/>
          </p:cNvCxnSpPr>
          <p:nvPr/>
        </p:nvCxnSpPr>
        <p:spPr>
          <a:xfrm flipH="1" flipV="1">
            <a:off x="1330037" y="2088573"/>
            <a:ext cx="3331078" cy="10228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p:cNvCxnSpPr>
            <a:stCxn id="9" idx="1"/>
          </p:cNvCxnSpPr>
          <p:nvPr/>
        </p:nvCxnSpPr>
        <p:spPr>
          <a:xfrm flipH="1" flipV="1">
            <a:off x="1324048" y="2535383"/>
            <a:ext cx="3337067" cy="5760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768927" y="1839191"/>
            <a:ext cx="555121" cy="35329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p:cNvSpPr/>
          <p:nvPr/>
        </p:nvSpPr>
        <p:spPr>
          <a:xfrm>
            <a:off x="768927" y="2187287"/>
            <a:ext cx="800100" cy="35329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7085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FAC2D367-2A6E-41FE-A9EA-24FF17BCAA97}"/>
              </a:ext>
            </a:extLst>
          </p:cNvPr>
          <p:cNvSpPr>
            <a:spLocks noGrp="1"/>
          </p:cNvSpPr>
          <p:nvPr>
            <p:ph type="sldNum" sz="quarter" idx="12"/>
          </p:nvPr>
        </p:nvSpPr>
        <p:spPr/>
        <p:txBody>
          <a:bodyPr/>
          <a:lstStyle/>
          <a:p>
            <a:fld id="{C263D6C4-4840-40CC-AC84-17E24B3B7BDE}" type="slidenum">
              <a:rPr lang="en-US" smtClean="0"/>
              <a:pPr/>
              <a:t>22</a:t>
            </a:fld>
            <a:endParaRPr lang="en-US" dirty="0"/>
          </a:p>
        </p:txBody>
      </p:sp>
      <p:sp>
        <p:nvSpPr>
          <p:cNvPr id="3" name="Rectangle 2"/>
          <p:cNvSpPr/>
          <p:nvPr/>
        </p:nvSpPr>
        <p:spPr>
          <a:xfrm>
            <a:off x="484146" y="1582352"/>
            <a:ext cx="10495709" cy="923330"/>
          </a:xfrm>
          <a:prstGeom prst="rect">
            <a:avLst/>
          </a:prstGeom>
        </p:spPr>
        <p:txBody>
          <a:bodyPr wrap="square">
            <a:spAutoFit/>
          </a:bodyPr>
          <a:lstStyle/>
          <a:p>
            <a:pPr algn="just"/>
            <a:r>
              <a:rPr lang="en-US" dirty="0" smtClean="0">
                <a:solidFill>
                  <a:schemeClr val="bg1"/>
                </a:solidFill>
              </a:rPr>
              <a:t>Now classes generated so we have to add students in it which is done in course bulk process.</a:t>
            </a:r>
          </a:p>
          <a:p>
            <a:pPr algn="just"/>
            <a:r>
              <a:rPr lang="en-US" dirty="0">
                <a:solidFill>
                  <a:schemeClr val="bg1"/>
                </a:solidFill>
              </a:rPr>
              <a:t>E</a:t>
            </a:r>
            <a:r>
              <a:rPr lang="en-US" dirty="0" smtClean="0">
                <a:solidFill>
                  <a:schemeClr val="bg1"/>
                </a:solidFill>
              </a:rPr>
              <a:t>nroll </a:t>
            </a:r>
            <a:r>
              <a:rPr lang="en-US" dirty="0">
                <a:solidFill>
                  <a:schemeClr val="bg1"/>
                </a:solidFill>
              </a:rPr>
              <a:t>students in Courses. </a:t>
            </a:r>
            <a:r>
              <a:rPr lang="en-US" dirty="0" smtClean="0">
                <a:solidFill>
                  <a:schemeClr val="bg1"/>
                </a:solidFill>
              </a:rPr>
              <a:t>we </a:t>
            </a:r>
            <a:r>
              <a:rPr lang="en-US" dirty="0">
                <a:solidFill>
                  <a:schemeClr val="bg1"/>
                </a:solidFill>
              </a:rPr>
              <a:t>will go to the </a:t>
            </a:r>
            <a:r>
              <a:rPr lang="en-US" u="sng" dirty="0">
                <a:solidFill>
                  <a:srgbClr val="FFFF00"/>
                </a:solidFill>
              </a:rPr>
              <a:t>Registration </a:t>
            </a:r>
            <a:r>
              <a:rPr lang="en-US" u="sng" dirty="0" smtClean="0">
                <a:solidFill>
                  <a:srgbClr val="FFFF00"/>
                </a:solidFill>
              </a:rPr>
              <a:t>menu</a:t>
            </a:r>
            <a:r>
              <a:rPr lang="en-US" dirty="0" smtClean="0">
                <a:solidFill>
                  <a:srgbClr val="FFFF00"/>
                </a:solidFill>
              </a:rPr>
              <a:t> </a:t>
            </a:r>
            <a:r>
              <a:rPr lang="en-US" dirty="0" smtClean="0">
                <a:solidFill>
                  <a:schemeClr val="bg1"/>
                </a:solidFill>
              </a:rPr>
              <a:t>again and </a:t>
            </a:r>
            <a:r>
              <a:rPr lang="en-US" dirty="0">
                <a:solidFill>
                  <a:schemeClr val="bg1"/>
                </a:solidFill>
              </a:rPr>
              <a:t>click </a:t>
            </a:r>
            <a:r>
              <a:rPr lang="en-US" dirty="0" smtClean="0">
                <a:solidFill>
                  <a:schemeClr val="bg1"/>
                </a:solidFill>
              </a:rPr>
              <a:t>on it in the </a:t>
            </a:r>
            <a:r>
              <a:rPr lang="en-US" dirty="0">
                <a:solidFill>
                  <a:schemeClr val="bg1"/>
                </a:solidFill>
              </a:rPr>
              <a:t>dropdown click on Course </a:t>
            </a:r>
            <a:r>
              <a:rPr lang="en-US" u="sng" dirty="0">
                <a:solidFill>
                  <a:srgbClr val="FFFF00"/>
                </a:solidFill>
              </a:rPr>
              <a:t>Bulk Registration</a:t>
            </a:r>
            <a:r>
              <a:rPr lang="en-US" dirty="0">
                <a:solidFill>
                  <a:srgbClr val="FFFF00"/>
                </a:solidFill>
              </a:rPr>
              <a:t> </a:t>
            </a:r>
            <a:r>
              <a:rPr lang="en-US" dirty="0">
                <a:solidFill>
                  <a:schemeClr val="bg1"/>
                </a:solidFill>
              </a:rPr>
              <a:t>after clicking on course bulk registration then click on Create </a:t>
            </a:r>
            <a:r>
              <a:rPr lang="en-US" dirty="0" smtClean="0">
                <a:solidFill>
                  <a:schemeClr val="bg1"/>
                </a:solidFill>
              </a:rPr>
              <a:t>button.</a:t>
            </a:r>
            <a:endParaRPr lang="en-US" dirty="0">
              <a:solidFill>
                <a:schemeClr val="bg1"/>
              </a:solidFill>
            </a:endParaRPr>
          </a:p>
        </p:txBody>
      </p:sp>
      <p:sp>
        <p:nvSpPr>
          <p:cNvPr id="4" name="Rectangle 3"/>
          <p:cNvSpPr/>
          <p:nvPr/>
        </p:nvSpPr>
        <p:spPr>
          <a:xfrm>
            <a:off x="484146" y="886724"/>
            <a:ext cx="9772557" cy="584775"/>
          </a:xfrm>
          <a:prstGeom prst="rect">
            <a:avLst/>
          </a:prstGeom>
        </p:spPr>
        <p:txBody>
          <a:bodyPr wrap="square">
            <a:spAutoFit/>
          </a:bodyPr>
          <a:lstStyle/>
          <a:p>
            <a:r>
              <a:rPr lang="en-US" sz="3200" b="1" dirty="0" smtClean="0">
                <a:solidFill>
                  <a:schemeClr val="bg1"/>
                </a:solidFill>
              </a:rPr>
              <a:t>Course </a:t>
            </a:r>
            <a:r>
              <a:rPr lang="en-US" sz="3200" b="1" dirty="0">
                <a:solidFill>
                  <a:schemeClr val="bg1"/>
                </a:solidFill>
              </a:rPr>
              <a:t>Bulk Registration </a:t>
            </a:r>
          </a:p>
        </p:txBody>
      </p:sp>
      <p:sp>
        <p:nvSpPr>
          <p:cNvPr id="5" name="Rectangle 4"/>
          <p:cNvSpPr/>
          <p:nvPr/>
        </p:nvSpPr>
        <p:spPr>
          <a:xfrm>
            <a:off x="484146" y="2505682"/>
            <a:ext cx="8924259" cy="369332"/>
          </a:xfrm>
          <a:prstGeom prst="rect">
            <a:avLst/>
          </a:prstGeom>
        </p:spPr>
        <p:txBody>
          <a:bodyPr wrap="square">
            <a:spAutoFit/>
          </a:bodyPr>
          <a:lstStyle/>
          <a:p>
            <a:r>
              <a:rPr lang="en-US" dirty="0" smtClean="0">
                <a:solidFill>
                  <a:srgbClr val="99FF33"/>
                </a:solidFill>
              </a:rPr>
              <a:t>Navigation: Registration</a:t>
            </a:r>
            <a:r>
              <a:rPr lang="en-US" dirty="0">
                <a:solidFill>
                  <a:srgbClr val="99FF33"/>
                </a:solidFill>
              </a:rPr>
              <a:t>&gt;&gt; Registration menu&gt;&gt; create&gt;&gt;Save &gt;&gt;Submit &gt;&gt;Approve</a:t>
            </a:r>
          </a:p>
        </p:txBody>
      </p:sp>
      <p:grpSp>
        <p:nvGrpSpPr>
          <p:cNvPr id="11" name="Group 10"/>
          <p:cNvGrpSpPr/>
          <p:nvPr/>
        </p:nvGrpSpPr>
        <p:grpSpPr>
          <a:xfrm>
            <a:off x="571500" y="2930210"/>
            <a:ext cx="10775374" cy="3190242"/>
            <a:chOff x="571500" y="2930210"/>
            <a:chExt cx="10775374" cy="3190242"/>
          </a:xfrm>
        </p:grpSpPr>
        <p:grpSp>
          <p:nvGrpSpPr>
            <p:cNvPr id="8" name="Group 7"/>
            <p:cNvGrpSpPr/>
            <p:nvPr/>
          </p:nvGrpSpPr>
          <p:grpSpPr>
            <a:xfrm>
              <a:off x="571500" y="2951138"/>
              <a:ext cx="5704609" cy="3148325"/>
              <a:chOff x="0" y="555913"/>
              <a:chExt cx="6016336" cy="3584864"/>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 t="9734" r="40186" b="26905"/>
              <a:stretch/>
            </p:blipFill>
            <p:spPr>
              <a:xfrm>
                <a:off x="0" y="555913"/>
                <a:ext cx="6016336" cy="3584864"/>
              </a:xfrm>
              <a:prstGeom prst="rect">
                <a:avLst/>
              </a:prstGeom>
            </p:spPr>
          </p:pic>
          <p:sp>
            <p:nvSpPr>
              <p:cNvPr id="7" name="Rectangle 6"/>
              <p:cNvSpPr/>
              <p:nvPr/>
            </p:nvSpPr>
            <p:spPr>
              <a:xfrm>
                <a:off x="1974272" y="2273635"/>
                <a:ext cx="1506683" cy="2320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9549" r="51446" b="32783"/>
            <a:stretch/>
          </p:blipFill>
          <p:spPr>
            <a:xfrm>
              <a:off x="6571674" y="2930210"/>
              <a:ext cx="4775200" cy="3190242"/>
            </a:xfrm>
            <a:prstGeom prst="rect">
              <a:avLst/>
            </a:prstGeom>
          </p:spPr>
        </p:pic>
        <p:sp>
          <p:nvSpPr>
            <p:cNvPr id="10" name="Right Arrow 9"/>
            <p:cNvSpPr/>
            <p:nvPr/>
          </p:nvSpPr>
          <p:spPr>
            <a:xfrm>
              <a:off x="5642264" y="3533376"/>
              <a:ext cx="1054101" cy="529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57823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FAC2D367-2A6E-41FE-A9EA-24FF17BCAA97}"/>
              </a:ext>
            </a:extLst>
          </p:cNvPr>
          <p:cNvSpPr>
            <a:spLocks noGrp="1"/>
          </p:cNvSpPr>
          <p:nvPr>
            <p:ph type="sldNum" sz="quarter" idx="12"/>
          </p:nvPr>
        </p:nvSpPr>
        <p:spPr/>
        <p:txBody>
          <a:bodyPr/>
          <a:lstStyle/>
          <a:p>
            <a:fld id="{C263D6C4-4840-40CC-AC84-17E24B3B7BDE}" type="slidenum">
              <a:rPr lang="en-US" smtClean="0"/>
              <a:pPr/>
              <a:t>23</a:t>
            </a:fld>
            <a:endParaRPr lang="en-US" dirty="0"/>
          </a:p>
        </p:txBody>
      </p:sp>
      <p:sp>
        <p:nvSpPr>
          <p:cNvPr id="3" name="Rectangle 2"/>
          <p:cNvSpPr/>
          <p:nvPr/>
        </p:nvSpPr>
        <p:spPr>
          <a:xfrm>
            <a:off x="503103" y="1064121"/>
            <a:ext cx="10495709" cy="369332"/>
          </a:xfrm>
          <a:prstGeom prst="rect">
            <a:avLst/>
          </a:prstGeom>
        </p:spPr>
        <p:txBody>
          <a:bodyPr wrap="square">
            <a:spAutoFit/>
          </a:bodyPr>
          <a:lstStyle/>
          <a:p>
            <a:pPr algn="just"/>
            <a:r>
              <a:rPr lang="en-US" dirty="0" smtClean="0">
                <a:solidFill>
                  <a:schemeClr val="bg1"/>
                </a:solidFill>
              </a:rPr>
              <a:t>After click on create button </a:t>
            </a:r>
            <a:r>
              <a:rPr lang="en-US" dirty="0">
                <a:solidFill>
                  <a:schemeClr val="bg1"/>
                </a:solidFill>
              </a:rPr>
              <a:t>form </a:t>
            </a:r>
            <a:r>
              <a:rPr lang="en-US" dirty="0" smtClean="0">
                <a:solidFill>
                  <a:schemeClr val="bg1"/>
                </a:solidFill>
              </a:rPr>
              <a:t>will appear which contains</a:t>
            </a:r>
            <a:endParaRPr lang="en-US" dirty="0">
              <a:solidFill>
                <a:schemeClr val="bg1"/>
              </a:solidFill>
            </a:endParaRPr>
          </a:p>
        </p:txBody>
      </p:sp>
      <p:sp>
        <p:nvSpPr>
          <p:cNvPr id="4" name="Rectangle 3"/>
          <p:cNvSpPr/>
          <p:nvPr/>
        </p:nvSpPr>
        <p:spPr>
          <a:xfrm>
            <a:off x="503103" y="1755645"/>
            <a:ext cx="6043170" cy="646331"/>
          </a:xfrm>
          <a:prstGeom prst="rect">
            <a:avLst/>
          </a:prstGeom>
        </p:spPr>
        <p:txBody>
          <a:bodyPr wrap="square">
            <a:spAutoFit/>
          </a:bodyPr>
          <a:lstStyle/>
          <a:p>
            <a:r>
              <a:rPr lang="en-US" dirty="0" smtClean="0">
                <a:solidFill>
                  <a:srgbClr val="FFFF00"/>
                </a:solidFill>
              </a:rPr>
              <a:t>Program</a:t>
            </a:r>
            <a:r>
              <a:rPr lang="en-US" dirty="0" smtClean="0"/>
              <a:t> </a:t>
            </a:r>
            <a:r>
              <a:rPr lang="en-US" dirty="0">
                <a:solidFill>
                  <a:schemeClr val="bg1"/>
                </a:solidFill>
              </a:rPr>
              <a:t>Click on the </a:t>
            </a:r>
            <a:r>
              <a:rPr lang="en-US" dirty="0" smtClean="0">
                <a:solidFill>
                  <a:schemeClr val="bg1"/>
                </a:solidFill>
              </a:rPr>
              <a:t>Program and </a:t>
            </a:r>
            <a:r>
              <a:rPr lang="en-US" dirty="0">
                <a:solidFill>
                  <a:schemeClr val="bg1"/>
                </a:solidFill>
              </a:rPr>
              <a:t>select the </a:t>
            </a:r>
            <a:r>
              <a:rPr lang="en-US" dirty="0" smtClean="0">
                <a:solidFill>
                  <a:schemeClr val="bg1"/>
                </a:solidFill>
              </a:rPr>
              <a:t>required program.</a:t>
            </a:r>
            <a:endParaRPr lang="en-US" dirty="0">
              <a:solidFill>
                <a:schemeClr val="bg1"/>
              </a:solidFill>
            </a:endParaRPr>
          </a:p>
        </p:txBody>
      </p:sp>
      <p:sp>
        <p:nvSpPr>
          <p:cNvPr id="5" name="Rectangle 4"/>
          <p:cNvSpPr/>
          <p:nvPr/>
        </p:nvSpPr>
        <p:spPr>
          <a:xfrm>
            <a:off x="503103" y="2322190"/>
            <a:ext cx="4339714" cy="369332"/>
          </a:xfrm>
          <a:prstGeom prst="rect">
            <a:avLst/>
          </a:prstGeom>
        </p:spPr>
        <p:txBody>
          <a:bodyPr wrap="none">
            <a:spAutoFit/>
          </a:bodyPr>
          <a:lstStyle/>
          <a:p>
            <a:r>
              <a:rPr lang="en-US" dirty="0">
                <a:solidFill>
                  <a:srgbClr val="FFFF00"/>
                </a:solidFill>
              </a:rPr>
              <a:t>Term</a:t>
            </a:r>
            <a:r>
              <a:rPr lang="en-US" dirty="0"/>
              <a:t> </a:t>
            </a:r>
            <a:r>
              <a:rPr lang="en-US" dirty="0">
                <a:solidFill>
                  <a:schemeClr val="bg1"/>
                </a:solidFill>
              </a:rPr>
              <a:t>Select the term either spring or fall</a:t>
            </a:r>
            <a:r>
              <a:rPr lang="en-US" dirty="0"/>
              <a:t>.</a:t>
            </a:r>
          </a:p>
        </p:txBody>
      </p:sp>
      <p:sp>
        <p:nvSpPr>
          <p:cNvPr id="6" name="Rectangle 5"/>
          <p:cNvSpPr/>
          <p:nvPr/>
        </p:nvSpPr>
        <p:spPr>
          <a:xfrm>
            <a:off x="564956" y="2666453"/>
            <a:ext cx="9358359" cy="369332"/>
          </a:xfrm>
          <a:prstGeom prst="rect">
            <a:avLst/>
          </a:prstGeom>
        </p:spPr>
        <p:txBody>
          <a:bodyPr wrap="square">
            <a:spAutoFit/>
          </a:bodyPr>
          <a:lstStyle/>
          <a:p>
            <a:r>
              <a:rPr lang="en-US" dirty="0">
                <a:solidFill>
                  <a:schemeClr val="accent6">
                    <a:lumMod val="75000"/>
                  </a:schemeClr>
                </a:solidFill>
              </a:rPr>
              <a:t>After selecting the </a:t>
            </a:r>
            <a:r>
              <a:rPr lang="en-US" dirty="0" smtClean="0">
                <a:solidFill>
                  <a:schemeClr val="accent6">
                    <a:lumMod val="75000"/>
                  </a:schemeClr>
                </a:solidFill>
              </a:rPr>
              <a:t>these fields </a:t>
            </a:r>
            <a:r>
              <a:rPr lang="en-US" dirty="0">
                <a:solidFill>
                  <a:schemeClr val="accent6">
                    <a:lumMod val="75000"/>
                  </a:schemeClr>
                </a:solidFill>
              </a:rPr>
              <a:t>there are three sections (Students, Courses, Registration) </a:t>
            </a:r>
          </a:p>
        </p:txBody>
      </p:sp>
      <p:sp>
        <p:nvSpPr>
          <p:cNvPr id="8" name="Rectangle 7"/>
          <p:cNvSpPr/>
          <p:nvPr/>
        </p:nvSpPr>
        <p:spPr>
          <a:xfrm>
            <a:off x="503103" y="1465401"/>
            <a:ext cx="5801588" cy="369332"/>
          </a:xfrm>
          <a:prstGeom prst="rect">
            <a:avLst/>
          </a:prstGeom>
        </p:spPr>
        <p:txBody>
          <a:bodyPr wrap="none">
            <a:spAutoFit/>
          </a:bodyPr>
          <a:lstStyle/>
          <a:p>
            <a:r>
              <a:rPr lang="en-US" dirty="0">
                <a:solidFill>
                  <a:srgbClr val="FFFF00"/>
                </a:solidFill>
              </a:rPr>
              <a:t>Batch</a:t>
            </a:r>
            <a:r>
              <a:rPr lang="en-US" dirty="0"/>
              <a:t> </a:t>
            </a:r>
            <a:r>
              <a:rPr lang="en-US" dirty="0">
                <a:solidFill>
                  <a:schemeClr val="bg1"/>
                </a:solidFill>
              </a:rPr>
              <a:t>Click on the Batch and select the required batch</a:t>
            </a:r>
            <a:r>
              <a:rPr lang="en-US" dirty="0" smtClean="0">
                <a:solidFill>
                  <a:schemeClr val="bg1"/>
                </a:solidFill>
              </a:rPr>
              <a:t>.</a:t>
            </a:r>
            <a:endParaRPr lang="en-US" dirty="0">
              <a:solidFill>
                <a:schemeClr val="bg1"/>
              </a:solidFill>
            </a:endParaRPr>
          </a:p>
        </p:txBody>
      </p:sp>
      <p:grpSp>
        <p:nvGrpSpPr>
          <p:cNvPr id="13" name="Group 12"/>
          <p:cNvGrpSpPr/>
          <p:nvPr/>
        </p:nvGrpSpPr>
        <p:grpSpPr>
          <a:xfrm>
            <a:off x="1741854" y="3045298"/>
            <a:ext cx="6913773" cy="3445433"/>
            <a:chOff x="1762636" y="2869642"/>
            <a:chExt cx="7332403" cy="3620217"/>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9961" r="9401" b="10517"/>
            <a:stretch/>
          </p:blipFill>
          <p:spPr>
            <a:xfrm>
              <a:off x="1762636" y="2869642"/>
              <a:ext cx="7332403" cy="3620217"/>
            </a:xfrm>
            <a:prstGeom prst="rect">
              <a:avLst/>
            </a:prstGeom>
          </p:spPr>
        </p:pic>
        <p:sp>
          <p:nvSpPr>
            <p:cNvPr id="9" name="Rectangle 8"/>
            <p:cNvSpPr/>
            <p:nvPr/>
          </p:nvSpPr>
          <p:spPr>
            <a:xfrm>
              <a:off x="2308395" y="4546682"/>
              <a:ext cx="590667" cy="1707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308395" y="4733179"/>
              <a:ext cx="590667" cy="1707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308394" y="4903433"/>
              <a:ext cx="590667" cy="1707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308394" y="5626170"/>
              <a:ext cx="1692105" cy="3117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88177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FAC2D367-2A6E-41FE-A9EA-24FF17BCAA97}"/>
              </a:ext>
            </a:extLst>
          </p:cNvPr>
          <p:cNvSpPr>
            <a:spLocks noGrp="1"/>
          </p:cNvSpPr>
          <p:nvPr>
            <p:ph type="sldNum" sz="quarter" idx="12"/>
          </p:nvPr>
        </p:nvSpPr>
        <p:spPr/>
        <p:txBody>
          <a:bodyPr/>
          <a:lstStyle/>
          <a:p>
            <a:fld id="{C263D6C4-4840-40CC-AC84-17E24B3B7BDE}" type="slidenum">
              <a:rPr lang="en-US" smtClean="0"/>
              <a:pPr/>
              <a:t>24</a:t>
            </a:fld>
            <a:endParaRPr lang="en-US" dirty="0"/>
          </a:p>
        </p:txBody>
      </p:sp>
      <p:sp>
        <p:nvSpPr>
          <p:cNvPr id="3" name="Rectangle 2"/>
          <p:cNvSpPr/>
          <p:nvPr/>
        </p:nvSpPr>
        <p:spPr>
          <a:xfrm>
            <a:off x="789542" y="1410802"/>
            <a:ext cx="10381562" cy="1200329"/>
          </a:xfrm>
          <a:prstGeom prst="rect">
            <a:avLst/>
          </a:prstGeom>
        </p:spPr>
        <p:txBody>
          <a:bodyPr wrap="square">
            <a:spAutoFit/>
          </a:bodyPr>
          <a:lstStyle/>
          <a:p>
            <a:pPr algn="just"/>
            <a:r>
              <a:rPr lang="en-US" dirty="0" smtClean="0">
                <a:solidFill>
                  <a:schemeClr val="bg1"/>
                </a:solidFill>
              </a:rPr>
              <a:t>In </a:t>
            </a:r>
            <a:r>
              <a:rPr lang="en-US" dirty="0">
                <a:solidFill>
                  <a:schemeClr val="bg1"/>
                </a:solidFill>
              </a:rPr>
              <a:t>student, we add students. Click on the option </a:t>
            </a:r>
            <a:r>
              <a:rPr lang="en-US" u="sng" dirty="0">
                <a:solidFill>
                  <a:srgbClr val="FFFF00"/>
                </a:solidFill>
              </a:rPr>
              <a:t>Add a line</a:t>
            </a:r>
            <a:r>
              <a:rPr lang="en-US" dirty="0">
                <a:solidFill>
                  <a:srgbClr val="FFFF00"/>
                </a:solidFill>
              </a:rPr>
              <a:t> </a:t>
            </a:r>
            <a:r>
              <a:rPr lang="en-US" dirty="0">
                <a:solidFill>
                  <a:schemeClr val="bg1"/>
                </a:solidFill>
              </a:rPr>
              <a:t>will navigate to the next window which contains the students section-wise open the section. The </a:t>
            </a:r>
            <a:r>
              <a:rPr lang="en-US" u="sng" dirty="0">
                <a:solidFill>
                  <a:srgbClr val="FFFF00"/>
                </a:solidFill>
              </a:rPr>
              <a:t>check box </a:t>
            </a:r>
            <a:r>
              <a:rPr lang="en-US" dirty="0">
                <a:solidFill>
                  <a:schemeClr val="bg1"/>
                </a:solidFill>
              </a:rPr>
              <a:t>with </a:t>
            </a:r>
            <a:r>
              <a:rPr lang="en-US" dirty="0" smtClean="0">
                <a:solidFill>
                  <a:schemeClr val="bg1"/>
                </a:solidFill>
              </a:rPr>
              <a:t>the </a:t>
            </a:r>
            <a:r>
              <a:rPr lang="en-US" dirty="0">
                <a:solidFill>
                  <a:schemeClr val="bg1"/>
                </a:solidFill>
              </a:rPr>
              <a:t>name code is present at the top. when we checked in it will select all the students for you after that click on </a:t>
            </a:r>
            <a:r>
              <a:rPr lang="en-US" u="sng" dirty="0">
                <a:solidFill>
                  <a:srgbClr val="FFFF00"/>
                </a:solidFill>
              </a:rPr>
              <a:t>Select Button</a:t>
            </a:r>
            <a:r>
              <a:rPr lang="en-US" dirty="0">
                <a:solidFill>
                  <a:schemeClr val="bg1"/>
                </a:solidFill>
              </a:rPr>
              <a:t>. So it will fetch all the students to the student section.</a:t>
            </a:r>
          </a:p>
        </p:txBody>
      </p:sp>
      <p:sp>
        <p:nvSpPr>
          <p:cNvPr id="4" name="Rectangle 3"/>
          <p:cNvSpPr/>
          <p:nvPr/>
        </p:nvSpPr>
        <p:spPr>
          <a:xfrm>
            <a:off x="484146" y="886724"/>
            <a:ext cx="9772557" cy="584775"/>
          </a:xfrm>
          <a:prstGeom prst="rect">
            <a:avLst/>
          </a:prstGeom>
        </p:spPr>
        <p:txBody>
          <a:bodyPr wrap="square">
            <a:spAutoFit/>
          </a:bodyPr>
          <a:lstStyle/>
          <a:p>
            <a:r>
              <a:rPr lang="en-US" sz="3200" b="1" dirty="0" smtClean="0">
                <a:solidFill>
                  <a:schemeClr val="bg1"/>
                </a:solidFill>
              </a:rPr>
              <a:t>Student  </a:t>
            </a:r>
            <a:endParaRPr lang="en-US" sz="3200" b="1" dirty="0">
              <a:solidFill>
                <a:schemeClr val="bg1"/>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6162" r="47935" b="26354"/>
          <a:stretch/>
        </p:blipFill>
        <p:spPr>
          <a:xfrm>
            <a:off x="862446" y="2763982"/>
            <a:ext cx="4956464" cy="3291073"/>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1880" t="12396" r="27479" b="39393"/>
          <a:stretch/>
        </p:blipFill>
        <p:spPr>
          <a:xfrm>
            <a:off x="5980323" y="2763982"/>
            <a:ext cx="6099465" cy="3013302"/>
          </a:xfrm>
          <a:prstGeom prst="rect">
            <a:avLst/>
          </a:prstGeom>
        </p:spPr>
      </p:pic>
      <p:sp>
        <p:nvSpPr>
          <p:cNvPr id="7" name="Right Arrow 6"/>
          <p:cNvSpPr/>
          <p:nvPr/>
        </p:nvSpPr>
        <p:spPr>
          <a:xfrm>
            <a:off x="1551764" y="5205907"/>
            <a:ext cx="7946403" cy="5713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When you click on add a line this interface will be open</a:t>
            </a:r>
            <a:endParaRPr lang="en-US" dirty="0"/>
          </a:p>
        </p:txBody>
      </p:sp>
    </p:spTree>
    <p:extLst>
      <p:ext uri="{BB962C8B-B14F-4D97-AF65-F5344CB8AC3E}">
        <p14:creationId xmlns:p14="http://schemas.microsoft.com/office/powerpoint/2010/main" val="1537421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FAC2D367-2A6E-41FE-A9EA-24FF17BCAA97}"/>
              </a:ext>
            </a:extLst>
          </p:cNvPr>
          <p:cNvSpPr>
            <a:spLocks noGrp="1"/>
          </p:cNvSpPr>
          <p:nvPr>
            <p:ph type="sldNum" sz="quarter" idx="12"/>
          </p:nvPr>
        </p:nvSpPr>
        <p:spPr/>
        <p:txBody>
          <a:bodyPr/>
          <a:lstStyle/>
          <a:p>
            <a:fld id="{C263D6C4-4840-40CC-AC84-17E24B3B7BDE}" type="slidenum">
              <a:rPr lang="en-US" smtClean="0"/>
              <a:pPr/>
              <a:t>25</a:t>
            </a:fld>
            <a:endParaRPr lang="en-US" dirty="0"/>
          </a:p>
        </p:txBody>
      </p:sp>
      <p:sp>
        <p:nvSpPr>
          <p:cNvPr id="4" name="TextBox 3"/>
          <p:cNvSpPr txBox="1"/>
          <p:nvPr/>
        </p:nvSpPr>
        <p:spPr>
          <a:xfrm>
            <a:off x="342901" y="1070263"/>
            <a:ext cx="8115299" cy="369332"/>
          </a:xfrm>
          <a:prstGeom prst="rect">
            <a:avLst/>
          </a:prstGeom>
          <a:noFill/>
        </p:spPr>
        <p:txBody>
          <a:bodyPr wrap="square" rtlCol="0">
            <a:spAutoFit/>
          </a:bodyPr>
          <a:lstStyle/>
          <a:p>
            <a:r>
              <a:rPr lang="en-US" dirty="0" smtClean="0">
                <a:solidFill>
                  <a:schemeClr val="bg1"/>
                </a:solidFill>
              </a:rPr>
              <a:t>Select students and the click on select student will add to student tab.</a:t>
            </a:r>
            <a:endParaRPr lang="en-US" dirty="0">
              <a:solidFill>
                <a:schemeClr val="bg1"/>
              </a:solidFill>
            </a:endParaRPr>
          </a:p>
        </p:txBody>
      </p:sp>
      <p:grpSp>
        <p:nvGrpSpPr>
          <p:cNvPr id="7" name="Group 6"/>
          <p:cNvGrpSpPr/>
          <p:nvPr/>
        </p:nvGrpSpPr>
        <p:grpSpPr>
          <a:xfrm>
            <a:off x="426028" y="1533895"/>
            <a:ext cx="11128663" cy="4963742"/>
            <a:chOff x="426028" y="1533895"/>
            <a:chExt cx="11128663" cy="4963742"/>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1777" t="13040" r="11260" b="6887"/>
            <a:stretch/>
          </p:blipFill>
          <p:spPr>
            <a:xfrm>
              <a:off x="426028" y="1533895"/>
              <a:ext cx="7502236" cy="4390571"/>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4442" t="31589" r="37810" b="16253"/>
            <a:stretch/>
          </p:blipFill>
          <p:spPr>
            <a:xfrm>
              <a:off x="5746173" y="3546618"/>
              <a:ext cx="5808518" cy="2951019"/>
            </a:xfrm>
            <a:prstGeom prst="rect">
              <a:avLst/>
            </a:prstGeom>
          </p:spPr>
        </p:pic>
        <p:sp>
          <p:nvSpPr>
            <p:cNvPr id="6" name="Right Arrow 5"/>
            <p:cNvSpPr/>
            <p:nvPr/>
          </p:nvSpPr>
          <p:spPr>
            <a:xfrm>
              <a:off x="4862945" y="4333009"/>
              <a:ext cx="1309255" cy="436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8429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FAC2D367-2A6E-41FE-A9EA-24FF17BCAA97}"/>
              </a:ext>
            </a:extLst>
          </p:cNvPr>
          <p:cNvSpPr>
            <a:spLocks noGrp="1"/>
          </p:cNvSpPr>
          <p:nvPr>
            <p:ph type="sldNum" sz="quarter" idx="12"/>
          </p:nvPr>
        </p:nvSpPr>
        <p:spPr/>
        <p:txBody>
          <a:bodyPr/>
          <a:lstStyle/>
          <a:p>
            <a:fld id="{C263D6C4-4840-40CC-AC84-17E24B3B7BDE}" type="slidenum">
              <a:rPr lang="en-US" smtClean="0"/>
              <a:pPr/>
              <a:t>26</a:t>
            </a:fld>
            <a:endParaRPr lang="en-US" dirty="0"/>
          </a:p>
        </p:txBody>
      </p:sp>
      <p:sp>
        <p:nvSpPr>
          <p:cNvPr id="3" name="Rectangle 2"/>
          <p:cNvSpPr/>
          <p:nvPr/>
        </p:nvSpPr>
        <p:spPr>
          <a:xfrm>
            <a:off x="484146" y="1391824"/>
            <a:ext cx="10844269" cy="1477328"/>
          </a:xfrm>
          <a:prstGeom prst="rect">
            <a:avLst/>
          </a:prstGeom>
        </p:spPr>
        <p:txBody>
          <a:bodyPr wrap="square">
            <a:spAutoFit/>
          </a:bodyPr>
          <a:lstStyle/>
          <a:p>
            <a:pPr algn="just"/>
            <a:r>
              <a:rPr lang="en-US" dirty="0" smtClean="0">
                <a:solidFill>
                  <a:schemeClr val="bg1"/>
                </a:solidFill>
              </a:rPr>
              <a:t>In </a:t>
            </a:r>
            <a:r>
              <a:rPr lang="en-US" dirty="0">
                <a:solidFill>
                  <a:schemeClr val="bg1"/>
                </a:solidFill>
              </a:rPr>
              <a:t>the courses section, there are two options compulsory courses and elective courses</a:t>
            </a:r>
            <a:r>
              <a:rPr lang="en-US" dirty="0" smtClean="0">
                <a:solidFill>
                  <a:schemeClr val="bg1"/>
                </a:solidFill>
              </a:rPr>
              <a:t>.</a:t>
            </a:r>
          </a:p>
          <a:p>
            <a:pPr algn="just"/>
            <a:r>
              <a:rPr lang="en-US" dirty="0" smtClean="0">
                <a:solidFill>
                  <a:schemeClr val="bg1"/>
                </a:solidFill>
              </a:rPr>
              <a:t>Click </a:t>
            </a:r>
            <a:r>
              <a:rPr lang="en-US" dirty="0">
                <a:solidFill>
                  <a:schemeClr val="bg1"/>
                </a:solidFill>
              </a:rPr>
              <a:t>in the compulsory courses will appear the dropdown which contains all the courses add them</a:t>
            </a:r>
            <a:r>
              <a:rPr lang="en-US" dirty="0" smtClean="0">
                <a:solidFill>
                  <a:schemeClr val="bg1"/>
                </a:solidFill>
              </a:rPr>
              <a:t>.</a:t>
            </a:r>
          </a:p>
          <a:p>
            <a:pPr algn="just"/>
            <a:r>
              <a:rPr lang="en-US" dirty="0" smtClean="0">
                <a:solidFill>
                  <a:schemeClr val="bg1"/>
                </a:solidFill>
              </a:rPr>
              <a:t>And </a:t>
            </a:r>
            <a:r>
              <a:rPr lang="en-US" dirty="0">
                <a:solidFill>
                  <a:schemeClr val="bg1"/>
                </a:solidFill>
              </a:rPr>
              <a:t>the same procedure for the Elective Courses. After completing this activity click on </a:t>
            </a:r>
            <a:r>
              <a:rPr lang="en-US" u="sng" dirty="0">
                <a:solidFill>
                  <a:srgbClr val="FFFF00"/>
                </a:solidFill>
              </a:rPr>
              <a:t>Save Button </a:t>
            </a:r>
            <a:r>
              <a:rPr lang="en-US" dirty="0">
                <a:solidFill>
                  <a:schemeClr val="bg1"/>
                </a:solidFill>
              </a:rPr>
              <a:t>then click on </a:t>
            </a:r>
            <a:r>
              <a:rPr lang="en-US" u="sng" dirty="0">
                <a:solidFill>
                  <a:srgbClr val="FFFF00"/>
                </a:solidFill>
              </a:rPr>
              <a:t>Submit Button</a:t>
            </a:r>
            <a:r>
              <a:rPr lang="en-US" dirty="0">
                <a:solidFill>
                  <a:schemeClr val="bg1"/>
                </a:solidFill>
              </a:rPr>
              <a:t> when you click on </a:t>
            </a:r>
            <a:r>
              <a:rPr lang="en-US" u="sng" dirty="0">
                <a:solidFill>
                  <a:srgbClr val="FFFF00"/>
                </a:solidFill>
              </a:rPr>
              <a:t>Submit button</a:t>
            </a:r>
            <a:r>
              <a:rPr lang="en-US" dirty="0">
                <a:solidFill>
                  <a:schemeClr val="bg1"/>
                </a:solidFill>
              </a:rPr>
              <a:t>. then verify all the student courses and registration if it is correct then click on </a:t>
            </a:r>
            <a:r>
              <a:rPr lang="en-US" u="sng" dirty="0">
                <a:solidFill>
                  <a:srgbClr val="FFFF00"/>
                </a:solidFill>
              </a:rPr>
              <a:t>Approve button</a:t>
            </a:r>
            <a:r>
              <a:rPr lang="en-US" dirty="0">
                <a:solidFill>
                  <a:schemeClr val="bg1"/>
                </a:solidFill>
              </a:rPr>
              <a:t>. </a:t>
            </a:r>
          </a:p>
        </p:txBody>
      </p:sp>
      <p:sp>
        <p:nvSpPr>
          <p:cNvPr id="4" name="Rectangle 3"/>
          <p:cNvSpPr/>
          <p:nvPr/>
        </p:nvSpPr>
        <p:spPr>
          <a:xfrm>
            <a:off x="484146" y="886724"/>
            <a:ext cx="9772557" cy="584775"/>
          </a:xfrm>
          <a:prstGeom prst="rect">
            <a:avLst/>
          </a:prstGeom>
        </p:spPr>
        <p:txBody>
          <a:bodyPr wrap="square">
            <a:spAutoFit/>
          </a:bodyPr>
          <a:lstStyle/>
          <a:p>
            <a:r>
              <a:rPr lang="en-US" sz="3200" b="1" dirty="0" smtClean="0">
                <a:solidFill>
                  <a:schemeClr val="bg1"/>
                </a:solidFill>
              </a:rPr>
              <a:t>Courses </a:t>
            </a:r>
            <a:endParaRPr lang="en-US" sz="3200" b="1" dirty="0">
              <a:solidFill>
                <a:schemeClr val="bg1"/>
              </a:solidFill>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22628" r="15014"/>
          <a:stretch/>
        </p:blipFill>
        <p:spPr>
          <a:xfrm>
            <a:off x="1250430" y="2869152"/>
            <a:ext cx="8548198" cy="3727926"/>
          </a:xfrm>
          <a:prstGeom prst="rect">
            <a:avLst/>
          </a:prstGeom>
        </p:spPr>
      </p:pic>
      <p:grpSp>
        <p:nvGrpSpPr>
          <p:cNvPr id="11" name="Group 10"/>
          <p:cNvGrpSpPr/>
          <p:nvPr/>
        </p:nvGrpSpPr>
        <p:grpSpPr>
          <a:xfrm>
            <a:off x="2026227" y="4468090"/>
            <a:ext cx="1579418" cy="1049484"/>
            <a:chOff x="2026227" y="4499263"/>
            <a:chExt cx="1579418" cy="1049484"/>
          </a:xfrm>
        </p:grpSpPr>
        <p:sp>
          <p:nvSpPr>
            <p:cNvPr id="7" name="Rectangle 6"/>
            <p:cNvSpPr/>
            <p:nvPr/>
          </p:nvSpPr>
          <p:spPr>
            <a:xfrm>
              <a:off x="2670464" y="4499263"/>
              <a:ext cx="935181" cy="3844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026227" y="4925291"/>
              <a:ext cx="1298864" cy="3117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026227" y="5237019"/>
              <a:ext cx="1298864" cy="3117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41326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FAC2D367-2A6E-41FE-A9EA-24FF17BCAA97}"/>
              </a:ext>
            </a:extLst>
          </p:cNvPr>
          <p:cNvSpPr>
            <a:spLocks noGrp="1"/>
          </p:cNvSpPr>
          <p:nvPr>
            <p:ph type="sldNum" sz="quarter" idx="12"/>
          </p:nvPr>
        </p:nvSpPr>
        <p:spPr/>
        <p:txBody>
          <a:bodyPr/>
          <a:lstStyle/>
          <a:p>
            <a:fld id="{C263D6C4-4840-40CC-AC84-17E24B3B7BDE}" type="slidenum">
              <a:rPr lang="en-US" smtClean="0"/>
              <a:pPr/>
              <a:t>27</a:t>
            </a:fld>
            <a:endParaRPr lang="en-US" dirty="0"/>
          </a:p>
        </p:txBody>
      </p:sp>
      <p:sp>
        <p:nvSpPr>
          <p:cNvPr id="3" name="Rectangle 2"/>
          <p:cNvSpPr/>
          <p:nvPr/>
        </p:nvSpPr>
        <p:spPr>
          <a:xfrm>
            <a:off x="533400" y="1637713"/>
            <a:ext cx="10522527" cy="646331"/>
          </a:xfrm>
          <a:prstGeom prst="rect">
            <a:avLst/>
          </a:prstGeom>
        </p:spPr>
        <p:txBody>
          <a:bodyPr wrap="square">
            <a:spAutoFit/>
          </a:bodyPr>
          <a:lstStyle/>
          <a:p>
            <a:pPr algn="just"/>
            <a:r>
              <a:rPr lang="en-US" dirty="0" smtClean="0">
                <a:solidFill>
                  <a:schemeClr val="bg1"/>
                </a:solidFill>
              </a:rPr>
              <a:t>In </a:t>
            </a:r>
            <a:r>
              <a:rPr lang="en-US" dirty="0">
                <a:solidFill>
                  <a:schemeClr val="bg1"/>
                </a:solidFill>
              </a:rPr>
              <a:t>component classes, we assigned Faculty and timetable to each course. Go to the Registration module click on the Registration menu under the dropdown click on component classes. </a:t>
            </a:r>
          </a:p>
        </p:txBody>
      </p:sp>
      <p:sp>
        <p:nvSpPr>
          <p:cNvPr id="4" name="TextBox 3"/>
          <p:cNvSpPr txBox="1"/>
          <p:nvPr/>
        </p:nvSpPr>
        <p:spPr>
          <a:xfrm>
            <a:off x="533400" y="820883"/>
            <a:ext cx="5870863" cy="523220"/>
          </a:xfrm>
          <a:prstGeom prst="rect">
            <a:avLst/>
          </a:prstGeom>
          <a:noFill/>
        </p:spPr>
        <p:txBody>
          <a:bodyPr wrap="square" rtlCol="0">
            <a:spAutoFit/>
          </a:bodyPr>
          <a:lstStyle/>
          <a:p>
            <a:r>
              <a:rPr lang="en-US" sz="2800" b="1" dirty="0" smtClean="0">
                <a:solidFill>
                  <a:schemeClr val="bg1"/>
                </a:solidFill>
              </a:rPr>
              <a:t>Assigning Faculty and timetable</a:t>
            </a:r>
            <a:endParaRPr lang="en-US" sz="2800" b="1" dirty="0">
              <a:solidFill>
                <a:schemeClr val="bg1"/>
              </a:solidFill>
            </a:endParaRPr>
          </a:p>
        </p:txBody>
      </p:sp>
      <p:sp>
        <p:nvSpPr>
          <p:cNvPr id="5" name="Rectangle 4"/>
          <p:cNvSpPr/>
          <p:nvPr/>
        </p:nvSpPr>
        <p:spPr>
          <a:xfrm>
            <a:off x="523009" y="1314547"/>
            <a:ext cx="9296400" cy="369332"/>
          </a:xfrm>
          <a:prstGeom prst="rect">
            <a:avLst/>
          </a:prstGeom>
        </p:spPr>
        <p:txBody>
          <a:bodyPr wrap="square">
            <a:spAutoFit/>
          </a:bodyPr>
          <a:lstStyle/>
          <a:p>
            <a:r>
              <a:rPr lang="en-US" dirty="0">
                <a:solidFill>
                  <a:srgbClr val="92D050"/>
                </a:solidFill>
              </a:rPr>
              <a:t>Navigation Registration&gt;&gt;Registration&gt;&gt;component classes&gt;&gt;course&gt;&gt;edit&gt;&gt;save</a:t>
            </a:r>
          </a:p>
        </p:txBody>
      </p:sp>
      <p:grpSp>
        <p:nvGrpSpPr>
          <p:cNvPr id="14" name="Group 13"/>
          <p:cNvGrpSpPr/>
          <p:nvPr/>
        </p:nvGrpSpPr>
        <p:grpSpPr>
          <a:xfrm>
            <a:off x="592282" y="2607210"/>
            <a:ext cx="11024755" cy="3269444"/>
            <a:chOff x="633845" y="3066362"/>
            <a:chExt cx="11024755" cy="3269444"/>
          </a:xfrm>
        </p:grpSpPr>
        <p:grpSp>
          <p:nvGrpSpPr>
            <p:cNvPr id="13" name="Group 12"/>
            <p:cNvGrpSpPr/>
            <p:nvPr/>
          </p:nvGrpSpPr>
          <p:grpSpPr>
            <a:xfrm>
              <a:off x="633845" y="3066362"/>
              <a:ext cx="11024755" cy="3269444"/>
              <a:chOff x="633845" y="3066362"/>
              <a:chExt cx="11024755" cy="3269444"/>
            </a:xfrm>
          </p:grpSpPr>
          <p:grpSp>
            <p:nvGrpSpPr>
              <p:cNvPr id="8" name="Group 7"/>
              <p:cNvGrpSpPr/>
              <p:nvPr/>
            </p:nvGrpSpPr>
            <p:grpSpPr>
              <a:xfrm>
                <a:off x="633845" y="3066362"/>
                <a:ext cx="4738255" cy="2566556"/>
                <a:chOff x="0" y="540327"/>
                <a:chExt cx="4738255" cy="2566556"/>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9550" r="52893" b="45087"/>
                <a:stretch/>
              </p:blipFill>
              <p:spPr>
                <a:xfrm>
                  <a:off x="0" y="540327"/>
                  <a:ext cx="4738255" cy="2566556"/>
                </a:xfrm>
                <a:prstGeom prst="rect">
                  <a:avLst/>
                </a:prstGeom>
              </p:spPr>
            </p:pic>
            <p:sp>
              <p:nvSpPr>
                <p:cNvPr id="7" name="Rectangle 6"/>
                <p:cNvSpPr/>
                <p:nvPr/>
              </p:nvSpPr>
              <p:spPr>
                <a:xfrm>
                  <a:off x="1828800" y="1314547"/>
                  <a:ext cx="1714500" cy="29361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1" t="9918" r="39480" b="34500"/>
              <a:stretch/>
            </p:blipFill>
            <p:spPr>
              <a:xfrm>
                <a:off x="5571219" y="3191054"/>
                <a:ext cx="6087381" cy="3144752"/>
              </a:xfrm>
              <a:prstGeom prst="rect">
                <a:avLst/>
              </a:prstGeom>
            </p:spPr>
          </p:pic>
        </p:grpSp>
        <p:sp>
          <p:nvSpPr>
            <p:cNvPr id="10" name="Oval Callout 9"/>
            <p:cNvSpPr/>
            <p:nvPr/>
          </p:nvSpPr>
          <p:spPr>
            <a:xfrm>
              <a:off x="7138555" y="3840582"/>
              <a:ext cx="2680854" cy="813212"/>
            </a:xfrm>
            <a:prstGeom prst="wedgeEllipseCallout">
              <a:avLst>
                <a:gd name="adj1" fmla="val -91707"/>
                <a:gd name="adj2" fmla="val -28410"/>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Edit the course</a:t>
              </a:r>
              <a:endParaRPr lang="en-US" dirty="0"/>
            </a:p>
          </p:txBody>
        </p:sp>
        <p:sp>
          <p:nvSpPr>
            <p:cNvPr id="11" name="Flowchart: Terminator 10"/>
            <p:cNvSpPr/>
            <p:nvPr/>
          </p:nvSpPr>
          <p:spPr>
            <a:xfrm>
              <a:off x="633845" y="4805416"/>
              <a:ext cx="2570958" cy="487855"/>
            </a:xfrm>
            <a:prstGeom prst="flowChartTerminator">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smtClean="0">
                  <a:latin typeface="Times New Roman" panose="02020603050405020304" pitchFamily="18" charset="0"/>
                  <a:cs typeface="Times New Roman" panose="02020603050405020304" pitchFamily="18" charset="0"/>
                </a:rPr>
                <a:t>Go to Component Classes </a:t>
              </a:r>
              <a:endParaRPr lang="en-US" sz="1400" b="1" dirty="0">
                <a:latin typeface="Times New Roman" panose="02020603050405020304" pitchFamily="18" charset="0"/>
                <a:cs typeface="Times New Roman" panose="02020603050405020304" pitchFamily="18" charset="0"/>
              </a:endParaRPr>
            </a:p>
          </p:txBody>
        </p:sp>
        <p:cxnSp>
          <p:nvCxnSpPr>
            <p:cNvPr id="12" name="Straight Arrow Connector 11"/>
            <p:cNvCxnSpPr>
              <a:stCxn id="11" idx="0"/>
            </p:cNvCxnSpPr>
            <p:nvPr/>
          </p:nvCxnSpPr>
          <p:spPr>
            <a:xfrm flipV="1">
              <a:off x="1919324" y="4134192"/>
              <a:ext cx="571171" cy="6712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046646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FAC2D367-2A6E-41FE-A9EA-24FF17BCAA97}"/>
              </a:ext>
            </a:extLst>
          </p:cNvPr>
          <p:cNvSpPr>
            <a:spLocks noGrp="1"/>
          </p:cNvSpPr>
          <p:nvPr>
            <p:ph type="sldNum" sz="quarter" idx="12"/>
          </p:nvPr>
        </p:nvSpPr>
        <p:spPr/>
        <p:txBody>
          <a:bodyPr/>
          <a:lstStyle/>
          <a:p>
            <a:fld id="{C263D6C4-4840-40CC-AC84-17E24B3B7BDE}" type="slidenum">
              <a:rPr lang="en-US" smtClean="0"/>
              <a:pPr/>
              <a:t>28</a:t>
            </a:fld>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 t="9932" r="49026" b="30192"/>
          <a:stretch/>
        </p:blipFill>
        <p:spPr>
          <a:xfrm>
            <a:off x="6619010" y="2005204"/>
            <a:ext cx="5127068" cy="338768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0101" r="42768" b="32415"/>
          <a:stretch/>
        </p:blipFill>
        <p:spPr>
          <a:xfrm>
            <a:off x="353290" y="2025866"/>
            <a:ext cx="5756564" cy="3252355"/>
          </a:xfrm>
          <a:prstGeom prst="rect">
            <a:avLst/>
          </a:prstGeom>
        </p:spPr>
      </p:pic>
      <p:sp>
        <p:nvSpPr>
          <p:cNvPr id="6" name="Rectangle 5"/>
          <p:cNvSpPr/>
          <p:nvPr/>
        </p:nvSpPr>
        <p:spPr>
          <a:xfrm>
            <a:off x="353290" y="1413164"/>
            <a:ext cx="4135583"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Add Faculty Staff</a:t>
            </a:r>
            <a:endParaRPr lang="en-US" dirty="0"/>
          </a:p>
        </p:txBody>
      </p:sp>
      <p:sp>
        <p:nvSpPr>
          <p:cNvPr id="7" name="Rectangle 6"/>
          <p:cNvSpPr/>
          <p:nvPr/>
        </p:nvSpPr>
        <p:spPr>
          <a:xfrm>
            <a:off x="6619010" y="1413164"/>
            <a:ext cx="4135583"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Time Table</a:t>
            </a:r>
            <a:endParaRPr lang="en-US" dirty="0"/>
          </a:p>
        </p:txBody>
      </p:sp>
      <p:sp>
        <p:nvSpPr>
          <p:cNvPr id="8" name="Flowchart: Terminator 7"/>
          <p:cNvSpPr/>
          <p:nvPr/>
        </p:nvSpPr>
        <p:spPr>
          <a:xfrm>
            <a:off x="3293917" y="4613203"/>
            <a:ext cx="2909456" cy="779681"/>
          </a:xfrm>
          <a:prstGeom prst="flowChartTerminator">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smtClean="0">
                <a:latin typeface="Times New Roman" panose="02020603050405020304" pitchFamily="18" charset="0"/>
                <a:cs typeface="Times New Roman" panose="02020603050405020304" pitchFamily="18" charset="0"/>
              </a:rPr>
              <a:t>Go to faculty staff then click on add a line select faculty and role as primary</a:t>
            </a:r>
            <a:endParaRPr lang="en-US" sz="1400" b="1" dirty="0">
              <a:latin typeface="Times New Roman" panose="02020603050405020304" pitchFamily="18" charset="0"/>
              <a:cs typeface="Times New Roman" panose="02020603050405020304" pitchFamily="18" charset="0"/>
            </a:endParaRPr>
          </a:p>
        </p:txBody>
      </p:sp>
      <p:cxnSp>
        <p:nvCxnSpPr>
          <p:cNvPr id="9" name="Straight Arrow Connector 8"/>
          <p:cNvCxnSpPr>
            <a:stCxn id="8" idx="0"/>
          </p:cNvCxnSpPr>
          <p:nvPr/>
        </p:nvCxnSpPr>
        <p:spPr>
          <a:xfrm flipH="1" flipV="1">
            <a:off x="2389909" y="3855027"/>
            <a:ext cx="2358736" cy="7581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p:cNvCxnSpPr>
            <a:stCxn id="8" idx="0"/>
          </p:cNvCxnSpPr>
          <p:nvPr/>
        </p:nvCxnSpPr>
        <p:spPr>
          <a:xfrm flipH="1" flipV="1">
            <a:off x="1672937" y="4291445"/>
            <a:ext cx="3075708" cy="3217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p:cNvCxnSpPr>
            <a:stCxn id="8" idx="0"/>
          </p:cNvCxnSpPr>
          <p:nvPr/>
        </p:nvCxnSpPr>
        <p:spPr>
          <a:xfrm flipV="1">
            <a:off x="4748645" y="4384965"/>
            <a:ext cx="415637" cy="2282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Flowchart: Terminator 17"/>
          <p:cNvSpPr/>
          <p:nvPr/>
        </p:nvSpPr>
        <p:spPr>
          <a:xfrm>
            <a:off x="7107381" y="4633745"/>
            <a:ext cx="3013364" cy="998188"/>
          </a:xfrm>
          <a:prstGeom prst="flowChartTerminator">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smtClean="0">
                <a:latin typeface="Times New Roman" panose="02020603050405020304" pitchFamily="18" charset="0"/>
                <a:cs typeface="Times New Roman" panose="02020603050405020304" pitchFamily="18" charset="0"/>
              </a:rPr>
              <a:t>Next step is timetable click on timetable tab the add a line and timetable entry in the following fields</a:t>
            </a:r>
            <a:endParaRPr lang="en-US" sz="1400" b="1" dirty="0">
              <a:latin typeface="Times New Roman" panose="02020603050405020304" pitchFamily="18" charset="0"/>
              <a:cs typeface="Times New Roman" panose="02020603050405020304" pitchFamily="18" charset="0"/>
            </a:endParaRPr>
          </a:p>
        </p:txBody>
      </p:sp>
      <p:cxnSp>
        <p:nvCxnSpPr>
          <p:cNvPr id="19" name="Straight Arrow Connector 18"/>
          <p:cNvCxnSpPr>
            <a:stCxn id="18" idx="0"/>
          </p:cNvCxnSpPr>
          <p:nvPr/>
        </p:nvCxnSpPr>
        <p:spPr>
          <a:xfrm flipV="1">
            <a:off x="8614063" y="3855027"/>
            <a:ext cx="207819" cy="7787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a:stCxn id="18" idx="0"/>
          </p:cNvCxnSpPr>
          <p:nvPr/>
        </p:nvCxnSpPr>
        <p:spPr>
          <a:xfrm flipH="1" flipV="1">
            <a:off x="7824353" y="4452324"/>
            <a:ext cx="789710" cy="1814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22299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FAC2D367-2A6E-41FE-A9EA-24FF17BCAA97}"/>
              </a:ext>
            </a:extLst>
          </p:cNvPr>
          <p:cNvSpPr>
            <a:spLocks noGrp="1"/>
          </p:cNvSpPr>
          <p:nvPr>
            <p:ph type="sldNum" sz="quarter" idx="12"/>
          </p:nvPr>
        </p:nvSpPr>
        <p:spPr/>
        <p:txBody>
          <a:bodyPr/>
          <a:lstStyle/>
          <a:p>
            <a:fld id="{C263D6C4-4840-40CC-AC84-17E24B3B7BDE}" type="slidenum">
              <a:rPr lang="en-US" smtClean="0"/>
              <a:pPr/>
              <a:t>29</a:t>
            </a:fld>
            <a:endParaRPr lang="en-US" dirty="0"/>
          </a:p>
        </p:txBody>
      </p:sp>
      <p:sp>
        <p:nvSpPr>
          <p:cNvPr id="3" name="Rectangle 2"/>
          <p:cNvSpPr/>
          <p:nvPr/>
        </p:nvSpPr>
        <p:spPr>
          <a:xfrm>
            <a:off x="413326" y="1000312"/>
            <a:ext cx="11042074" cy="2585323"/>
          </a:xfrm>
          <a:prstGeom prst="rect">
            <a:avLst/>
          </a:prstGeom>
        </p:spPr>
        <p:txBody>
          <a:bodyPr wrap="square">
            <a:spAutoFit/>
          </a:bodyPr>
          <a:lstStyle/>
          <a:p>
            <a:r>
              <a:rPr lang="en-US" dirty="0">
                <a:solidFill>
                  <a:srgbClr val="FFFF00"/>
                </a:solidFill>
              </a:rPr>
              <a:t>Add faculty and timetable </a:t>
            </a:r>
            <a:endParaRPr lang="en-US" dirty="0" smtClean="0">
              <a:solidFill>
                <a:srgbClr val="FFFF00"/>
              </a:solidFill>
            </a:endParaRPr>
          </a:p>
          <a:p>
            <a:r>
              <a:rPr lang="en-US" dirty="0" smtClean="0">
                <a:solidFill>
                  <a:schemeClr val="bg1"/>
                </a:solidFill>
              </a:rPr>
              <a:t>To add faculty and timetable click on the course new window will appear click on Edit Button then click faculty staff section below click on Add a line and select the faculty and also enter the role. And the timetable section adds </a:t>
            </a:r>
          </a:p>
          <a:p>
            <a:r>
              <a:rPr lang="en-US" dirty="0" smtClean="0">
                <a:solidFill>
                  <a:srgbClr val="FFFF00"/>
                </a:solidFill>
              </a:rPr>
              <a:t>o </a:t>
            </a:r>
            <a:r>
              <a:rPr lang="en-US" dirty="0">
                <a:solidFill>
                  <a:srgbClr val="FFFF00"/>
                </a:solidFill>
              </a:rPr>
              <a:t>week Days </a:t>
            </a:r>
            <a:endParaRPr lang="en-US" dirty="0" smtClean="0">
              <a:solidFill>
                <a:srgbClr val="FFFF00"/>
              </a:solidFill>
            </a:endParaRPr>
          </a:p>
          <a:p>
            <a:r>
              <a:rPr lang="en-US" dirty="0" smtClean="0">
                <a:solidFill>
                  <a:schemeClr val="bg1"/>
                </a:solidFill>
              </a:rPr>
              <a:t>Add </a:t>
            </a:r>
            <a:r>
              <a:rPr lang="en-US" dirty="0">
                <a:solidFill>
                  <a:schemeClr val="bg1"/>
                </a:solidFill>
              </a:rPr>
              <a:t>the days of class in a weak</a:t>
            </a:r>
            <a:r>
              <a:rPr lang="en-US" dirty="0" smtClean="0">
                <a:solidFill>
                  <a:schemeClr val="bg1"/>
                </a:solidFill>
              </a:rPr>
              <a:t>.</a:t>
            </a:r>
          </a:p>
          <a:p>
            <a:r>
              <a:rPr lang="en-US" dirty="0" smtClean="0">
                <a:solidFill>
                  <a:srgbClr val="FFFF00"/>
                </a:solidFill>
              </a:rPr>
              <a:t>o period</a:t>
            </a:r>
          </a:p>
          <a:p>
            <a:r>
              <a:rPr lang="en-US" dirty="0" smtClean="0">
                <a:solidFill>
                  <a:schemeClr val="bg1"/>
                </a:solidFill>
              </a:rPr>
              <a:t> </a:t>
            </a:r>
            <a:r>
              <a:rPr lang="en-US" dirty="0">
                <a:solidFill>
                  <a:schemeClr val="bg1"/>
                </a:solidFill>
              </a:rPr>
              <a:t>In the period we add the class duration. </a:t>
            </a:r>
            <a:endParaRPr lang="en-US" dirty="0" smtClean="0">
              <a:solidFill>
                <a:schemeClr val="bg1"/>
              </a:solidFill>
            </a:endParaRPr>
          </a:p>
          <a:p>
            <a:r>
              <a:rPr lang="en-US" dirty="0" smtClean="0">
                <a:solidFill>
                  <a:schemeClr val="bg1"/>
                </a:solidFill>
              </a:rPr>
              <a:t>For </a:t>
            </a:r>
            <a:r>
              <a:rPr lang="en-US" dirty="0">
                <a:solidFill>
                  <a:schemeClr val="bg1"/>
                </a:solidFill>
              </a:rPr>
              <a:t>one hour select (1x60), for one and half hours select (1x90). </a:t>
            </a:r>
            <a:endParaRPr lang="en-US" dirty="0" smtClean="0">
              <a:solidFill>
                <a:schemeClr val="bg1"/>
              </a:solidFill>
            </a:endParaRPr>
          </a:p>
        </p:txBody>
      </p:sp>
      <p:sp>
        <p:nvSpPr>
          <p:cNvPr id="4" name="TextBox 3"/>
          <p:cNvSpPr txBox="1"/>
          <p:nvPr/>
        </p:nvSpPr>
        <p:spPr>
          <a:xfrm>
            <a:off x="7055427" y="2095461"/>
            <a:ext cx="3927764" cy="1754326"/>
          </a:xfrm>
          <a:prstGeom prst="rect">
            <a:avLst/>
          </a:prstGeom>
          <a:noFill/>
        </p:spPr>
        <p:txBody>
          <a:bodyPr wrap="square" rtlCol="0">
            <a:spAutoFit/>
          </a:bodyPr>
          <a:lstStyle/>
          <a:p>
            <a:r>
              <a:rPr lang="en-US" dirty="0">
                <a:solidFill>
                  <a:srgbClr val="FFFF00"/>
                </a:solidFill>
              </a:rPr>
              <a:t>o Time </a:t>
            </a:r>
          </a:p>
          <a:p>
            <a:r>
              <a:rPr lang="en-US" dirty="0">
                <a:solidFill>
                  <a:schemeClr val="bg1"/>
                </a:solidFill>
              </a:rPr>
              <a:t>Add timing of the class. </a:t>
            </a:r>
            <a:endParaRPr lang="en-US" dirty="0" smtClean="0">
              <a:solidFill>
                <a:schemeClr val="bg1"/>
              </a:solidFill>
            </a:endParaRPr>
          </a:p>
          <a:p>
            <a:r>
              <a:rPr lang="en-US" b="1" dirty="0" smtClean="0">
                <a:solidFill>
                  <a:srgbClr val="FF0000"/>
                </a:solidFill>
              </a:rPr>
              <a:t>Note</a:t>
            </a:r>
            <a:r>
              <a:rPr lang="en-US" dirty="0" smtClean="0">
                <a:solidFill>
                  <a:schemeClr val="bg1"/>
                </a:solidFill>
              </a:rPr>
              <a:t> </a:t>
            </a:r>
            <a:r>
              <a:rPr lang="en-US" dirty="0">
                <a:solidFill>
                  <a:schemeClr val="bg1"/>
                </a:solidFill>
              </a:rPr>
              <a:t>use 24-hours format for timing. </a:t>
            </a:r>
          </a:p>
          <a:p>
            <a:r>
              <a:rPr lang="en-US" dirty="0">
                <a:solidFill>
                  <a:srgbClr val="FFFF00"/>
                </a:solidFill>
              </a:rPr>
              <a:t>o Room </a:t>
            </a:r>
          </a:p>
          <a:p>
            <a:r>
              <a:rPr lang="en-US" dirty="0">
                <a:solidFill>
                  <a:schemeClr val="bg1"/>
                </a:solidFill>
              </a:rPr>
              <a:t>Allocate the room to the class.</a:t>
            </a:r>
          </a:p>
          <a:p>
            <a:endParaRPr lang="en-US" dirty="0"/>
          </a:p>
        </p:txBody>
      </p:sp>
      <p:grpSp>
        <p:nvGrpSpPr>
          <p:cNvPr id="10" name="Group 9"/>
          <p:cNvGrpSpPr/>
          <p:nvPr/>
        </p:nvGrpSpPr>
        <p:grpSpPr>
          <a:xfrm>
            <a:off x="454889" y="3740729"/>
            <a:ext cx="10494818" cy="1672935"/>
            <a:chOff x="454889" y="3740729"/>
            <a:chExt cx="10494818" cy="1672935"/>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5061" t="38751" r="5683" b="31681"/>
            <a:stretch/>
          </p:blipFill>
          <p:spPr>
            <a:xfrm>
              <a:off x="454889" y="3740729"/>
              <a:ext cx="10494818" cy="1672935"/>
            </a:xfrm>
            <a:prstGeom prst="rect">
              <a:avLst/>
            </a:prstGeom>
          </p:spPr>
        </p:pic>
        <p:sp>
          <p:nvSpPr>
            <p:cNvPr id="6" name="Rectangle 5"/>
            <p:cNvSpPr/>
            <p:nvPr/>
          </p:nvSpPr>
          <p:spPr>
            <a:xfrm>
              <a:off x="488373" y="4042064"/>
              <a:ext cx="1288472" cy="2286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870363" y="4042064"/>
              <a:ext cx="1288472" cy="2286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335481" y="4052455"/>
              <a:ext cx="1288472" cy="2286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800599" y="4042064"/>
              <a:ext cx="1288472" cy="2286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39814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263D6C4-4840-40CC-AC84-17E24B3B7BDE}" type="slidenum">
              <a:rPr lang="en-US" noProof="0" smtClean="0"/>
              <a:pPr/>
              <a:t>3</a:t>
            </a:fld>
            <a:endParaRPr lang="en-US" noProof="0" dirty="0"/>
          </a:p>
        </p:txBody>
      </p:sp>
      <p:sp>
        <p:nvSpPr>
          <p:cNvPr id="5" name="Title 3">
            <a:extLst>
              <a:ext uri="{FF2B5EF4-FFF2-40B4-BE49-F238E27FC236}">
                <a16:creationId xmlns="" xmlns:a16="http://schemas.microsoft.com/office/drawing/2014/main" id="{1ABD613F-111C-41D6-9F8E-8B2C42A5E047}"/>
              </a:ext>
            </a:extLst>
          </p:cNvPr>
          <p:cNvSpPr>
            <a:spLocks noGrp="1"/>
          </p:cNvSpPr>
          <p:nvPr>
            <p:ph type="title"/>
          </p:nvPr>
        </p:nvSpPr>
        <p:spPr>
          <a:xfrm>
            <a:off x="398895" y="542835"/>
            <a:ext cx="10835122" cy="1147968"/>
          </a:xfrm>
        </p:spPr>
        <p:txBody>
          <a:bodyPr>
            <a:normAutofit/>
          </a:bodyPr>
          <a:lstStyle/>
          <a:p>
            <a:r>
              <a:rPr lang="en-US" sz="3600" dirty="0" smtClean="0">
                <a:solidFill>
                  <a:schemeClr val="accent2">
                    <a:lumMod val="60000"/>
                    <a:lumOff val="40000"/>
                  </a:schemeClr>
                </a:solidFill>
                <a:latin typeface="+mn-lt"/>
              </a:rPr>
              <a:t>How to </a:t>
            </a:r>
            <a:r>
              <a:rPr lang="en-US" sz="3600" dirty="0" smtClean="0">
                <a:solidFill>
                  <a:schemeClr val="accent2">
                    <a:lumMod val="60000"/>
                    <a:lumOff val="40000"/>
                  </a:schemeClr>
                </a:solidFill>
                <a:latin typeface="+mn-lt"/>
                <a:cs typeface="Times New Roman" panose="02020603050405020304" pitchFamily="18" charset="0"/>
              </a:rPr>
              <a:t>access</a:t>
            </a:r>
            <a:r>
              <a:rPr lang="en-US" sz="3600" dirty="0" smtClean="0">
                <a:solidFill>
                  <a:schemeClr val="accent2">
                    <a:lumMod val="60000"/>
                    <a:lumOff val="40000"/>
                  </a:schemeClr>
                </a:solidFill>
                <a:latin typeface="+mn-lt"/>
              </a:rPr>
              <a:t> CMS?</a:t>
            </a:r>
            <a:endParaRPr lang="en-US" sz="3600" dirty="0">
              <a:solidFill>
                <a:schemeClr val="accent2">
                  <a:lumMod val="60000"/>
                  <a:lumOff val="40000"/>
                </a:schemeClr>
              </a:solidFill>
              <a:latin typeface="+mn-lt"/>
            </a:endParaRPr>
          </a:p>
        </p:txBody>
      </p:sp>
      <p:sp>
        <p:nvSpPr>
          <p:cNvPr id="6" name="Text Placeholder 8">
            <a:extLst>
              <a:ext uri="{FF2B5EF4-FFF2-40B4-BE49-F238E27FC236}">
                <a16:creationId xmlns="" xmlns:a16="http://schemas.microsoft.com/office/drawing/2014/main" id="{EA7C22CB-613A-4C0B-90B3-4A405F793D3C}"/>
              </a:ext>
            </a:extLst>
          </p:cNvPr>
          <p:cNvSpPr>
            <a:spLocks noGrp="1"/>
          </p:cNvSpPr>
          <p:nvPr>
            <p:ph type="body" sz="quarter" idx="4294967295"/>
          </p:nvPr>
        </p:nvSpPr>
        <p:spPr>
          <a:xfrm>
            <a:off x="434342" y="1784064"/>
            <a:ext cx="4936330" cy="2325688"/>
          </a:xfrm>
          <a:prstGeom prst="rect">
            <a:avLst/>
          </a:prstGeom>
        </p:spPr>
        <p:txBody>
          <a:bodyPr>
            <a:normAutofit/>
          </a:bodyPr>
          <a:lstStyle/>
          <a:p>
            <a:pPr marL="0" indent="0" algn="just">
              <a:buNone/>
            </a:pPr>
            <a:r>
              <a:rPr lang="en-US" sz="2000" b="1" dirty="0" smtClean="0">
                <a:solidFill>
                  <a:schemeClr val="accent1">
                    <a:lumMod val="25000"/>
                    <a:lumOff val="75000"/>
                  </a:schemeClr>
                </a:solidFill>
                <a:cs typeface="Times New Roman" panose="02020603050405020304" pitchFamily="18" charset="0"/>
              </a:rPr>
              <a:t>Through URL </a:t>
            </a:r>
            <a:endParaRPr lang="en-US" sz="2000" b="1" dirty="0">
              <a:solidFill>
                <a:schemeClr val="accent1">
                  <a:lumMod val="25000"/>
                  <a:lumOff val="75000"/>
                </a:schemeClr>
              </a:solidFill>
              <a:cs typeface="Times New Roman" panose="02020603050405020304" pitchFamily="18" charset="0"/>
            </a:endParaRPr>
          </a:p>
          <a:p>
            <a:pPr marL="0" indent="0" algn="just">
              <a:buNone/>
            </a:pPr>
            <a:endParaRPr lang="en-US" sz="1050" b="1" dirty="0">
              <a:solidFill>
                <a:schemeClr val="accent1">
                  <a:lumMod val="25000"/>
                  <a:lumOff val="75000"/>
                </a:schemeClr>
              </a:solidFill>
              <a:cs typeface="Times New Roman" panose="02020603050405020304" pitchFamily="18" charset="0"/>
            </a:endParaRPr>
          </a:p>
          <a:p>
            <a:pPr marL="0" indent="0" algn="just">
              <a:lnSpc>
                <a:spcPct val="100000"/>
              </a:lnSpc>
              <a:spcBef>
                <a:spcPts val="0"/>
              </a:spcBef>
              <a:buNone/>
            </a:pPr>
            <a:r>
              <a:rPr lang="en-US" sz="1600" dirty="0" smtClean="0">
                <a:solidFill>
                  <a:schemeClr val="bg1"/>
                </a:solidFill>
                <a:latin typeface="Times New Roman" panose="02020603050405020304" pitchFamily="18" charset="0"/>
                <a:cs typeface="Times New Roman" panose="02020603050405020304" pitchFamily="18" charset="0"/>
              </a:rPr>
              <a:t>Open </a:t>
            </a:r>
            <a:r>
              <a:rPr lang="en-US" sz="1600" dirty="0">
                <a:solidFill>
                  <a:schemeClr val="bg1"/>
                </a:solidFill>
                <a:latin typeface="Times New Roman" panose="02020603050405020304" pitchFamily="18" charset="0"/>
                <a:cs typeface="Times New Roman" panose="02020603050405020304" pitchFamily="18" charset="0"/>
              </a:rPr>
              <a:t>a web browser (Google Chrome, Firefox,  </a:t>
            </a:r>
            <a:r>
              <a:rPr lang="en-US" sz="1600" dirty="0" smtClean="0">
                <a:solidFill>
                  <a:schemeClr val="bg1"/>
                </a:solidFill>
                <a:latin typeface="Times New Roman" panose="02020603050405020304" pitchFamily="18" charset="0"/>
                <a:cs typeface="Times New Roman" panose="02020603050405020304" pitchFamily="18" charset="0"/>
              </a:rPr>
              <a:t>      Microsoft </a:t>
            </a:r>
            <a:r>
              <a:rPr lang="en-US" sz="1600" dirty="0">
                <a:solidFill>
                  <a:schemeClr val="bg1"/>
                </a:solidFill>
                <a:latin typeface="Times New Roman" panose="02020603050405020304" pitchFamily="18" charset="0"/>
                <a:cs typeface="Times New Roman" panose="02020603050405020304" pitchFamily="18" charset="0"/>
              </a:rPr>
              <a:t>Edge) whatever you </a:t>
            </a:r>
            <a:r>
              <a:rPr lang="en-US" sz="1600" dirty="0" smtClean="0">
                <a:solidFill>
                  <a:schemeClr val="bg1"/>
                </a:solidFill>
                <a:latin typeface="Times New Roman" panose="02020603050405020304" pitchFamily="18" charset="0"/>
                <a:cs typeface="Times New Roman" panose="02020603050405020304" pitchFamily="18" charset="0"/>
              </a:rPr>
              <a:t>use. When </a:t>
            </a:r>
            <a:r>
              <a:rPr lang="en-US" sz="1600" dirty="0">
                <a:solidFill>
                  <a:schemeClr val="bg1"/>
                </a:solidFill>
                <a:latin typeface="Times New Roman" panose="02020603050405020304" pitchFamily="18" charset="0"/>
                <a:cs typeface="Times New Roman" panose="02020603050405020304" pitchFamily="18" charset="0"/>
              </a:rPr>
              <a:t>a browser is </a:t>
            </a:r>
            <a:r>
              <a:rPr lang="en-US" sz="1600" dirty="0" smtClean="0">
                <a:solidFill>
                  <a:schemeClr val="bg1"/>
                </a:solidFill>
                <a:latin typeface="Times New Roman" panose="02020603050405020304" pitchFamily="18" charset="0"/>
                <a:cs typeface="Times New Roman" panose="02020603050405020304" pitchFamily="18" charset="0"/>
              </a:rPr>
              <a:t> </a:t>
            </a:r>
            <a:r>
              <a:rPr lang="en-US" sz="1600" dirty="0">
                <a:solidFill>
                  <a:schemeClr val="bg1"/>
                </a:solidFill>
                <a:latin typeface="Times New Roman" panose="02020603050405020304" pitchFamily="18" charset="0"/>
                <a:cs typeface="Times New Roman" panose="02020603050405020304" pitchFamily="18" charset="0"/>
              </a:rPr>
              <a:t>open type the following URL: </a:t>
            </a:r>
            <a:endParaRPr lang="en-US" sz="1600" dirty="0" smtClean="0">
              <a:solidFill>
                <a:schemeClr val="bg1"/>
              </a:solidFill>
              <a:latin typeface="Times New Roman" panose="02020603050405020304" pitchFamily="18" charset="0"/>
              <a:cs typeface="Times New Roman" panose="02020603050405020304" pitchFamily="18" charset="0"/>
            </a:endParaRPr>
          </a:p>
          <a:p>
            <a:pPr marL="0" indent="0" algn="just">
              <a:lnSpc>
                <a:spcPct val="100000"/>
              </a:lnSpc>
              <a:spcBef>
                <a:spcPts val="0"/>
              </a:spcBef>
              <a:buNone/>
            </a:pPr>
            <a:endParaRPr lang="en-US" sz="1800" b="1" u="sng" dirty="0" smtClean="0">
              <a:solidFill>
                <a:srgbClr val="FFC000"/>
              </a:solidFill>
              <a:cs typeface="Times New Roman" panose="02020603050405020304" pitchFamily="18" charset="0"/>
            </a:endParaRPr>
          </a:p>
          <a:p>
            <a:pPr marL="0" indent="0" algn="just">
              <a:lnSpc>
                <a:spcPct val="100000"/>
              </a:lnSpc>
              <a:spcBef>
                <a:spcPts val="0"/>
              </a:spcBef>
              <a:buNone/>
            </a:pPr>
            <a:r>
              <a:rPr lang="en-US" sz="1800" b="1" u="sng" dirty="0" smtClean="0">
                <a:solidFill>
                  <a:srgbClr val="FFC000"/>
                </a:solidFill>
                <a:cs typeface="Times New Roman" panose="02020603050405020304" pitchFamily="18" charset="0"/>
                <a:hlinkClick r:id="rId3"/>
              </a:rPr>
              <a:t>cms.uom.edu.pk</a:t>
            </a:r>
            <a:endParaRPr lang="en-US" sz="1800" b="1" u="sng" dirty="0">
              <a:solidFill>
                <a:srgbClr val="FFC000"/>
              </a:solidFill>
              <a:cs typeface="Times New Roman" panose="02020603050405020304" pitchFamily="18" charset="0"/>
            </a:endParaRPr>
          </a:p>
        </p:txBody>
      </p:sp>
      <p:sp>
        <p:nvSpPr>
          <p:cNvPr id="7" name="Text Placeholder 8">
            <a:extLst>
              <a:ext uri="{FF2B5EF4-FFF2-40B4-BE49-F238E27FC236}">
                <a16:creationId xmlns="" xmlns:a16="http://schemas.microsoft.com/office/drawing/2014/main" id="{EA7C22CB-613A-4C0B-90B3-4A405F793D3C}"/>
              </a:ext>
            </a:extLst>
          </p:cNvPr>
          <p:cNvSpPr>
            <a:spLocks noGrp="1"/>
          </p:cNvSpPr>
          <p:nvPr>
            <p:ph type="body" sz="quarter" idx="4294967295"/>
          </p:nvPr>
        </p:nvSpPr>
        <p:spPr>
          <a:xfrm>
            <a:off x="5600700" y="1799215"/>
            <a:ext cx="4502856" cy="1403484"/>
          </a:xfrm>
          <a:prstGeom prst="rect">
            <a:avLst/>
          </a:prstGeom>
        </p:spPr>
        <p:txBody>
          <a:bodyPr/>
          <a:lstStyle/>
          <a:p>
            <a:pPr marL="0" indent="0" algn="just">
              <a:buNone/>
            </a:pPr>
            <a:r>
              <a:rPr lang="en-US" sz="2000" b="1" dirty="0" smtClean="0">
                <a:solidFill>
                  <a:schemeClr val="accent1">
                    <a:lumMod val="25000"/>
                    <a:lumOff val="75000"/>
                  </a:schemeClr>
                </a:solidFill>
                <a:cs typeface="Times New Roman" panose="02020603050405020304" pitchFamily="18" charset="0"/>
              </a:rPr>
              <a:t>Through </a:t>
            </a:r>
            <a:r>
              <a:rPr lang="en-US" sz="2000" b="1" dirty="0">
                <a:solidFill>
                  <a:schemeClr val="accent1">
                    <a:lumMod val="25000"/>
                    <a:lumOff val="75000"/>
                  </a:schemeClr>
                </a:solidFill>
                <a:cs typeface="Times New Roman" panose="02020603050405020304" pitchFamily="18" charset="0"/>
              </a:rPr>
              <a:t>University </a:t>
            </a:r>
            <a:r>
              <a:rPr lang="en-US" sz="2000" b="1" dirty="0" smtClean="0">
                <a:solidFill>
                  <a:schemeClr val="accent1">
                    <a:lumMod val="25000"/>
                    <a:lumOff val="75000"/>
                  </a:schemeClr>
                </a:solidFill>
                <a:cs typeface="Times New Roman" panose="02020603050405020304" pitchFamily="18" charset="0"/>
              </a:rPr>
              <a:t>website</a:t>
            </a:r>
            <a:endParaRPr lang="en-US" sz="2000" b="1" dirty="0">
              <a:solidFill>
                <a:schemeClr val="accent1">
                  <a:lumMod val="25000"/>
                  <a:lumOff val="75000"/>
                </a:schemeClr>
              </a:solidFill>
              <a:cs typeface="Times New Roman" panose="02020603050405020304" pitchFamily="18" charset="0"/>
            </a:endParaRPr>
          </a:p>
          <a:p>
            <a:pPr marL="0" indent="0" algn="just">
              <a:lnSpc>
                <a:spcPct val="100000"/>
              </a:lnSpc>
              <a:spcBef>
                <a:spcPts val="0"/>
              </a:spcBef>
              <a:buNone/>
            </a:pPr>
            <a:r>
              <a:rPr lang="en-US" sz="1600" dirty="0" smtClean="0">
                <a:solidFill>
                  <a:schemeClr val="bg1"/>
                </a:solidFill>
                <a:latin typeface="Times New Roman" panose="02020603050405020304" pitchFamily="18" charset="0"/>
                <a:cs typeface="Times New Roman" panose="02020603050405020304" pitchFamily="18" charset="0"/>
              </a:rPr>
              <a:t>   </a:t>
            </a:r>
          </a:p>
          <a:p>
            <a:pPr marL="0" indent="0" algn="just">
              <a:lnSpc>
                <a:spcPct val="100000"/>
              </a:lnSpc>
              <a:spcBef>
                <a:spcPts val="0"/>
              </a:spcBef>
              <a:buNone/>
            </a:pPr>
            <a:r>
              <a:rPr lang="en-US" sz="1600" dirty="0" smtClean="0">
                <a:solidFill>
                  <a:schemeClr val="bg1"/>
                </a:solidFill>
                <a:latin typeface="Times New Roman" panose="02020603050405020304" pitchFamily="18" charset="0"/>
                <a:cs typeface="Times New Roman" panose="02020603050405020304" pitchFamily="18" charset="0"/>
              </a:rPr>
              <a:t>Open </a:t>
            </a:r>
            <a:r>
              <a:rPr lang="en-US" sz="1600" dirty="0">
                <a:solidFill>
                  <a:schemeClr val="bg1"/>
                </a:solidFill>
                <a:latin typeface="Times New Roman" panose="02020603050405020304" pitchFamily="18" charset="0"/>
                <a:cs typeface="Times New Roman" panose="02020603050405020304" pitchFamily="18" charset="0"/>
              </a:rPr>
              <a:t>university website, click on CMS in the </a:t>
            </a:r>
            <a:endParaRPr lang="en-US" sz="1600" dirty="0" smtClean="0">
              <a:solidFill>
                <a:schemeClr val="bg1"/>
              </a:solidFill>
              <a:latin typeface="Times New Roman" panose="02020603050405020304" pitchFamily="18" charset="0"/>
              <a:cs typeface="Times New Roman" panose="02020603050405020304" pitchFamily="18" charset="0"/>
            </a:endParaRPr>
          </a:p>
          <a:p>
            <a:pPr marL="0" indent="0" algn="just">
              <a:lnSpc>
                <a:spcPct val="100000"/>
              </a:lnSpc>
              <a:spcBef>
                <a:spcPts val="0"/>
              </a:spcBef>
              <a:buNone/>
            </a:pPr>
            <a:r>
              <a:rPr lang="en-US" sz="1600" dirty="0" smtClean="0">
                <a:solidFill>
                  <a:schemeClr val="bg1"/>
                </a:solidFill>
                <a:latin typeface="Times New Roman" panose="02020603050405020304" pitchFamily="18" charset="0"/>
                <a:cs typeface="Times New Roman" panose="02020603050405020304" pitchFamily="18" charset="0"/>
              </a:rPr>
              <a:t>top </a:t>
            </a:r>
            <a:r>
              <a:rPr lang="en-US" sz="1600" dirty="0">
                <a:solidFill>
                  <a:schemeClr val="bg1"/>
                </a:solidFill>
                <a:latin typeface="Times New Roman" panose="02020603050405020304" pitchFamily="18" charset="0"/>
                <a:cs typeface="Times New Roman" panose="02020603050405020304" pitchFamily="18" charset="0"/>
              </a:rPr>
              <a:t>menu, it will navigate you to the </a:t>
            </a:r>
            <a:endParaRPr lang="en-US" sz="1600" dirty="0" smtClean="0">
              <a:solidFill>
                <a:schemeClr val="bg1"/>
              </a:solidFill>
              <a:latin typeface="Times New Roman" panose="02020603050405020304" pitchFamily="18" charset="0"/>
              <a:cs typeface="Times New Roman" panose="02020603050405020304" pitchFamily="18" charset="0"/>
            </a:endParaRPr>
          </a:p>
          <a:p>
            <a:pPr marL="0" indent="0" algn="just">
              <a:lnSpc>
                <a:spcPct val="100000"/>
              </a:lnSpc>
              <a:spcBef>
                <a:spcPts val="0"/>
              </a:spcBef>
              <a:buNone/>
            </a:pPr>
            <a:r>
              <a:rPr lang="en-US" sz="1600" dirty="0" smtClean="0">
                <a:solidFill>
                  <a:schemeClr val="bg1"/>
                </a:solidFill>
                <a:latin typeface="Times New Roman" panose="02020603050405020304" pitchFamily="18" charset="0"/>
                <a:cs typeface="Times New Roman" panose="02020603050405020304" pitchFamily="18" charset="0"/>
              </a:rPr>
              <a:t>login </a:t>
            </a:r>
            <a:r>
              <a:rPr lang="en-US" sz="1600" dirty="0">
                <a:solidFill>
                  <a:schemeClr val="bg1"/>
                </a:solidFill>
                <a:latin typeface="Times New Roman" panose="02020603050405020304" pitchFamily="18" charset="0"/>
                <a:cs typeface="Times New Roman" panose="02020603050405020304" pitchFamily="18" charset="0"/>
              </a:rPr>
              <a:t>page. </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663" y="3868643"/>
            <a:ext cx="4875009" cy="2272367"/>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523" r="2624"/>
          <a:stretch/>
        </p:blipFill>
        <p:spPr>
          <a:xfrm>
            <a:off x="5600700" y="3868643"/>
            <a:ext cx="4502856" cy="2296515"/>
          </a:xfrm>
          <a:prstGeom prst="rect">
            <a:avLst/>
          </a:prstGeom>
        </p:spPr>
      </p:pic>
    </p:spTree>
    <p:extLst>
      <p:ext uri="{BB962C8B-B14F-4D97-AF65-F5344CB8AC3E}">
        <p14:creationId xmlns:p14="http://schemas.microsoft.com/office/powerpoint/2010/main" val="1435839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FAC2D367-2A6E-41FE-A9EA-24FF17BCAA97}"/>
              </a:ext>
            </a:extLst>
          </p:cNvPr>
          <p:cNvSpPr>
            <a:spLocks noGrp="1"/>
          </p:cNvSpPr>
          <p:nvPr>
            <p:ph type="sldNum" sz="quarter" idx="12"/>
          </p:nvPr>
        </p:nvSpPr>
        <p:spPr/>
        <p:txBody>
          <a:bodyPr/>
          <a:lstStyle/>
          <a:p>
            <a:fld id="{C263D6C4-4840-40CC-AC84-17E24B3B7BDE}" type="slidenum">
              <a:rPr lang="en-US" smtClean="0"/>
              <a:pPr/>
              <a:t>30</a:t>
            </a:fld>
            <a:endParaRPr lang="en-US" dirty="0"/>
          </a:p>
        </p:txBody>
      </p:sp>
      <p:sp>
        <p:nvSpPr>
          <p:cNvPr id="3" name="Rectangle 2"/>
          <p:cNvSpPr/>
          <p:nvPr/>
        </p:nvSpPr>
        <p:spPr>
          <a:xfrm>
            <a:off x="554182" y="1593461"/>
            <a:ext cx="10698018" cy="1200329"/>
          </a:xfrm>
          <a:prstGeom prst="rect">
            <a:avLst/>
          </a:prstGeom>
        </p:spPr>
        <p:txBody>
          <a:bodyPr wrap="square">
            <a:spAutoFit/>
          </a:bodyPr>
          <a:lstStyle/>
          <a:p>
            <a:pPr algn="just"/>
            <a:r>
              <a:rPr lang="en-US" dirty="0" smtClean="0">
                <a:solidFill>
                  <a:schemeClr val="bg1"/>
                </a:solidFill>
              </a:rPr>
              <a:t>In </a:t>
            </a:r>
            <a:r>
              <a:rPr lang="en-US" dirty="0">
                <a:solidFill>
                  <a:schemeClr val="bg1"/>
                </a:solidFill>
              </a:rPr>
              <a:t>this step, we generate attendance for the semester which will show to the faculty on their portal. In the attendance generation, the system provides different options like you can generate attendance for a whole semester, for one week of the semester, or for one month it's up to you. </a:t>
            </a:r>
            <a:endParaRPr lang="en-US" dirty="0" smtClean="0">
              <a:solidFill>
                <a:schemeClr val="bg1"/>
              </a:solidFill>
            </a:endParaRPr>
          </a:p>
          <a:p>
            <a:pPr algn="just"/>
            <a:endParaRPr lang="en-US" dirty="0">
              <a:solidFill>
                <a:schemeClr val="bg1"/>
              </a:solidFill>
            </a:endParaRPr>
          </a:p>
        </p:txBody>
      </p:sp>
      <p:sp>
        <p:nvSpPr>
          <p:cNvPr id="4" name="TextBox 3"/>
          <p:cNvSpPr txBox="1"/>
          <p:nvPr/>
        </p:nvSpPr>
        <p:spPr>
          <a:xfrm>
            <a:off x="554182" y="885892"/>
            <a:ext cx="5870863" cy="523220"/>
          </a:xfrm>
          <a:prstGeom prst="rect">
            <a:avLst/>
          </a:prstGeom>
          <a:noFill/>
        </p:spPr>
        <p:txBody>
          <a:bodyPr wrap="square" rtlCol="0">
            <a:spAutoFit/>
          </a:bodyPr>
          <a:lstStyle/>
          <a:p>
            <a:r>
              <a:rPr lang="en-US" sz="2800" b="1" dirty="0">
                <a:solidFill>
                  <a:schemeClr val="bg1"/>
                </a:solidFill>
              </a:rPr>
              <a:t>Attendance Generation</a:t>
            </a:r>
          </a:p>
        </p:txBody>
      </p:sp>
      <p:sp>
        <p:nvSpPr>
          <p:cNvPr id="6" name="Rectangle 5"/>
          <p:cNvSpPr/>
          <p:nvPr/>
        </p:nvSpPr>
        <p:spPr>
          <a:xfrm>
            <a:off x="554182" y="2626147"/>
            <a:ext cx="10106891" cy="369332"/>
          </a:xfrm>
          <a:prstGeom prst="rect">
            <a:avLst/>
          </a:prstGeom>
        </p:spPr>
        <p:txBody>
          <a:bodyPr wrap="square">
            <a:spAutoFit/>
          </a:bodyPr>
          <a:lstStyle/>
          <a:p>
            <a:r>
              <a:rPr lang="en-US" dirty="0" smtClean="0">
                <a:solidFill>
                  <a:srgbClr val="99FF33"/>
                </a:solidFill>
              </a:rPr>
              <a:t>Navigation: </a:t>
            </a:r>
            <a:r>
              <a:rPr lang="en-US" dirty="0">
                <a:solidFill>
                  <a:srgbClr val="99FF33"/>
                </a:solidFill>
              </a:rPr>
              <a:t>Academics&gt;&gt;Attendance menu&gt;&gt;Generate Attendance Roster</a:t>
            </a:r>
          </a:p>
        </p:txBody>
      </p:sp>
      <p:sp>
        <p:nvSpPr>
          <p:cNvPr id="7" name="Rectangle 6"/>
          <p:cNvSpPr/>
          <p:nvPr/>
        </p:nvSpPr>
        <p:spPr>
          <a:xfrm>
            <a:off x="554182" y="3255613"/>
            <a:ext cx="5503718" cy="2597639"/>
          </a:xfrm>
          <a:prstGeom prst="rect">
            <a:avLst/>
          </a:prstGeom>
        </p:spPr>
        <p:txBody>
          <a:bodyPr wrap="square">
            <a:spAutoFit/>
          </a:bodyPr>
          <a:lstStyle/>
          <a:p>
            <a:pPr>
              <a:lnSpc>
                <a:spcPct val="150000"/>
              </a:lnSpc>
            </a:pPr>
            <a:r>
              <a:rPr lang="en-US" b="1" dirty="0">
                <a:solidFill>
                  <a:srgbClr val="FFFF00"/>
                </a:solidFill>
              </a:rPr>
              <a:t>o Class Date </a:t>
            </a:r>
            <a:endParaRPr lang="en-US" b="1" dirty="0" smtClean="0">
              <a:solidFill>
                <a:srgbClr val="FFFF00"/>
              </a:solidFill>
            </a:endParaRPr>
          </a:p>
          <a:p>
            <a:pPr>
              <a:lnSpc>
                <a:spcPct val="150000"/>
              </a:lnSpc>
            </a:pPr>
            <a:r>
              <a:rPr lang="en-US" dirty="0" smtClean="0">
                <a:solidFill>
                  <a:schemeClr val="bg1"/>
                </a:solidFill>
              </a:rPr>
              <a:t>From </a:t>
            </a:r>
            <a:r>
              <a:rPr lang="en-US" dirty="0">
                <a:solidFill>
                  <a:schemeClr val="bg1"/>
                </a:solidFill>
              </a:rPr>
              <a:t>In this select the starting date of the semester. </a:t>
            </a:r>
            <a:endParaRPr lang="en-US" dirty="0" smtClean="0">
              <a:solidFill>
                <a:schemeClr val="bg1"/>
              </a:solidFill>
            </a:endParaRPr>
          </a:p>
          <a:p>
            <a:pPr>
              <a:lnSpc>
                <a:spcPct val="150000"/>
              </a:lnSpc>
            </a:pPr>
            <a:r>
              <a:rPr lang="en-US" b="1" dirty="0" smtClean="0">
                <a:solidFill>
                  <a:srgbClr val="FFFF00"/>
                </a:solidFill>
              </a:rPr>
              <a:t>o </a:t>
            </a:r>
            <a:r>
              <a:rPr lang="en-US" b="1" dirty="0">
                <a:solidFill>
                  <a:srgbClr val="FFFF00"/>
                </a:solidFill>
              </a:rPr>
              <a:t>Class Date </a:t>
            </a:r>
            <a:endParaRPr lang="en-US" b="1" dirty="0" smtClean="0">
              <a:solidFill>
                <a:srgbClr val="FFFF00"/>
              </a:solidFill>
            </a:endParaRPr>
          </a:p>
          <a:p>
            <a:pPr>
              <a:lnSpc>
                <a:spcPct val="150000"/>
              </a:lnSpc>
            </a:pPr>
            <a:r>
              <a:rPr lang="en-US" dirty="0" smtClean="0">
                <a:solidFill>
                  <a:schemeClr val="bg1"/>
                </a:solidFill>
              </a:rPr>
              <a:t>To </a:t>
            </a:r>
            <a:r>
              <a:rPr lang="en-US" dirty="0">
                <a:solidFill>
                  <a:schemeClr val="bg1"/>
                </a:solidFill>
              </a:rPr>
              <a:t>In this select the ending date of the semester. </a:t>
            </a:r>
            <a:endParaRPr lang="en-US" dirty="0" smtClean="0">
              <a:solidFill>
                <a:schemeClr val="bg1"/>
              </a:solidFill>
            </a:endParaRPr>
          </a:p>
          <a:p>
            <a:pPr>
              <a:lnSpc>
                <a:spcPct val="150000"/>
              </a:lnSpc>
            </a:pPr>
            <a:r>
              <a:rPr lang="en-US" b="1" dirty="0" smtClean="0">
                <a:solidFill>
                  <a:srgbClr val="FFFF00"/>
                </a:solidFill>
              </a:rPr>
              <a:t>o </a:t>
            </a:r>
            <a:r>
              <a:rPr lang="en-US" b="1" dirty="0">
                <a:solidFill>
                  <a:srgbClr val="FFFF00"/>
                </a:solidFill>
              </a:rPr>
              <a:t>Academics term </a:t>
            </a:r>
            <a:endParaRPr lang="en-US" b="1" dirty="0" smtClean="0">
              <a:solidFill>
                <a:srgbClr val="FFFF00"/>
              </a:solidFill>
            </a:endParaRPr>
          </a:p>
          <a:p>
            <a:pPr>
              <a:lnSpc>
                <a:spcPct val="150000"/>
              </a:lnSpc>
            </a:pPr>
            <a:r>
              <a:rPr lang="en-US" dirty="0" smtClean="0">
                <a:solidFill>
                  <a:schemeClr val="bg1"/>
                </a:solidFill>
              </a:rPr>
              <a:t>Select </a:t>
            </a:r>
            <a:r>
              <a:rPr lang="en-US" dirty="0">
                <a:solidFill>
                  <a:schemeClr val="bg1"/>
                </a:solidFill>
              </a:rPr>
              <a:t>the academics </a:t>
            </a:r>
            <a:r>
              <a:rPr lang="en-US" dirty="0" smtClean="0">
                <a:solidFill>
                  <a:schemeClr val="bg1"/>
                </a:solidFill>
              </a:rPr>
              <a:t>term</a:t>
            </a:r>
            <a:endParaRPr lang="en-US" dirty="0">
              <a:solidFill>
                <a:schemeClr val="bg1"/>
              </a:solidFill>
            </a:endParaRPr>
          </a:p>
        </p:txBody>
      </p:sp>
      <p:sp>
        <p:nvSpPr>
          <p:cNvPr id="9" name="Rectangle 8"/>
          <p:cNvSpPr/>
          <p:nvPr/>
        </p:nvSpPr>
        <p:spPr>
          <a:xfrm>
            <a:off x="6877628" y="3255613"/>
            <a:ext cx="4374572" cy="1754326"/>
          </a:xfrm>
          <a:prstGeom prst="rect">
            <a:avLst/>
          </a:prstGeom>
        </p:spPr>
        <p:txBody>
          <a:bodyPr wrap="square">
            <a:spAutoFit/>
          </a:bodyPr>
          <a:lstStyle/>
          <a:p>
            <a:pPr>
              <a:lnSpc>
                <a:spcPct val="150000"/>
              </a:lnSpc>
            </a:pPr>
            <a:r>
              <a:rPr lang="en-US" b="1" dirty="0">
                <a:solidFill>
                  <a:srgbClr val="FFFF00"/>
                </a:solidFill>
              </a:rPr>
              <a:t>o </a:t>
            </a:r>
            <a:r>
              <a:rPr lang="en-US" b="1" dirty="0" smtClean="0">
                <a:solidFill>
                  <a:srgbClr val="FFFF00"/>
                </a:solidFill>
              </a:rPr>
              <a:t>Batches </a:t>
            </a:r>
          </a:p>
          <a:p>
            <a:pPr>
              <a:lnSpc>
                <a:spcPct val="150000"/>
              </a:lnSpc>
            </a:pPr>
            <a:r>
              <a:rPr lang="en-US" dirty="0">
                <a:solidFill>
                  <a:schemeClr val="bg1"/>
                </a:solidFill>
              </a:rPr>
              <a:t>Batches click on Add a line and select the batch for which you want to create attendance. </a:t>
            </a:r>
            <a:endParaRPr lang="en-US" b="1" dirty="0" smtClean="0">
              <a:solidFill>
                <a:schemeClr val="bg1"/>
              </a:solidFill>
            </a:endParaRPr>
          </a:p>
        </p:txBody>
      </p:sp>
    </p:spTree>
    <p:extLst>
      <p:ext uri="{BB962C8B-B14F-4D97-AF65-F5344CB8AC3E}">
        <p14:creationId xmlns:p14="http://schemas.microsoft.com/office/powerpoint/2010/main" val="3904551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FAC2D367-2A6E-41FE-A9EA-24FF17BCAA97}"/>
              </a:ext>
            </a:extLst>
          </p:cNvPr>
          <p:cNvSpPr>
            <a:spLocks noGrp="1"/>
          </p:cNvSpPr>
          <p:nvPr>
            <p:ph type="sldNum" sz="quarter" idx="12"/>
          </p:nvPr>
        </p:nvSpPr>
        <p:spPr/>
        <p:txBody>
          <a:bodyPr/>
          <a:lstStyle/>
          <a:p>
            <a:fld id="{C263D6C4-4840-40CC-AC84-17E24B3B7BDE}" type="slidenum">
              <a:rPr lang="en-US" smtClean="0"/>
              <a:pPr/>
              <a:t>31</a:t>
            </a:fld>
            <a:endParaRPr lang="en-US" dirty="0"/>
          </a:p>
        </p:txBody>
      </p:sp>
      <p:grpSp>
        <p:nvGrpSpPr>
          <p:cNvPr id="8" name="Group 7"/>
          <p:cNvGrpSpPr/>
          <p:nvPr/>
        </p:nvGrpSpPr>
        <p:grpSpPr>
          <a:xfrm>
            <a:off x="114300" y="1922318"/>
            <a:ext cx="11720946" cy="3823854"/>
            <a:chOff x="114300" y="1922318"/>
            <a:chExt cx="11720946" cy="3823854"/>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887" t="9910" r="45800" b="25619"/>
            <a:stretch/>
          </p:blipFill>
          <p:spPr>
            <a:xfrm>
              <a:off x="114300" y="1922318"/>
              <a:ext cx="5621481" cy="3823854"/>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2087" t="12489" r="23290" b="28190"/>
            <a:stretch/>
          </p:blipFill>
          <p:spPr>
            <a:xfrm>
              <a:off x="5948219" y="1953491"/>
              <a:ext cx="5887027" cy="3626427"/>
            </a:xfrm>
            <a:prstGeom prst="rect">
              <a:avLst/>
            </a:prstGeom>
          </p:spPr>
        </p:pic>
        <p:sp>
          <p:nvSpPr>
            <p:cNvPr id="5" name="Rectangle 4"/>
            <p:cNvSpPr/>
            <p:nvPr/>
          </p:nvSpPr>
          <p:spPr>
            <a:xfrm>
              <a:off x="3647209" y="5237018"/>
              <a:ext cx="2088572" cy="2701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647209" y="1953491"/>
              <a:ext cx="737755" cy="3429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a:off x="5122717" y="2296391"/>
              <a:ext cx="1226127" cy="3948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p:cNvSpPr/>
          <p:nvPr/>
        </p:nvSpPr>
        <p:spPr>
          <a:xfrm>
            <a:off x="114300" y="1335232"/>
            <a:ext cx="5091545" cy="5247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Academics -&gt; Attendance -&gt; Generate Attendance Roaster</a:t>
            </a:r>
            <a:endParaRPr lang="en-US" dirty="0"/>
          </a:p>
        </p:txBody>
      </p:sp>
      <p:sp>
        <p:nvSpPr>
          <p:cNvPr id="10" name="Rectangle 9"/>
          <p:cNvSpPr/>
          <p:nvPr/>
        </p:nvSpPr>
        <p:spPr>
          <a:xfrm>
            <a:off x="5948218" y="1335231"/>
            <a:ext cx="5429827" cy="5247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Fill the following fields and click on generate classes </a:t>
            </a:r>
            <a:endParaRPr lang="en-US" dirty="0"/>
          </a:p>
        </p:txBody>
      </p:sp>
      <p:sp>
        <p:nvSpPr>
          <p:cNvPr id="11" name="Flowchart: Terminator 10"/>
          <p:cNvSpPr/>
          <p:nvPr/>
        </p:nvSpPr>
        <p:spPr>
          <a:xfrm>
            <a:off x="311725" y="4457337"/>
            <a:ext cx="3123045" cy="779681"/>
          </a:xfrm>
          <a:prstGeom prst="flowChartTerminator">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smtClean="0">
                <a:latin typeface="Times New Roman" panose="02020603050405020304" pitchFamily="18" charset="0"/>
                <a:cs typeface="Times New Roman" panose="02020603050405020304" pitchFamily="18" charset="0"/>
              </a:rPr>
              <a:t>Click on Attendance Menu then go to Generate Attendance Roaster</a:t>
            </a:r>
            <a:endParaRPr lang="en-US" sz="1400" b="1" dirty="0">
              <a:latin typeface="Times New Roman" panose="02020603050405020304" pitchFamily="18" charset="0"/>
              <a:cs typeface="Times New Roman" panose="02020603050405020304" pitchFamily="18" charset="0"/>
            </a:endParaRPr>
          </a:p>
        </p:txBody>
      </p:sp>
      <p:cxnSp>
        <p:nvCxnSpPr>
          <p:cNvPr id="12" name="Straight Arrow Connector 11"/>
          <p:cNvCxnSpPr>
            <a:stCxn id="11" idx="0"/>
            <a:endCxn id="6" idx="1"/>
          </p:cNvCxnSpPr>
          <p:nvPr/>
        </p:nvCxnSpPr>
        <p:spPr>
          <a:xfrm flipV="1">
            <a:off x="1873248" y="2124941"/>
            <a:ext cx="1773961" cy="23323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p:cNvCxnSpPr>
            <a:stCxn id="6" idx="2"/>
          </p:cNvCxnSpPr>
          <p:nvPr/>
        </p:nvCxnSpPr>
        <p:spPr>
          <a:xfrm>
            <a:off x="4016087" y="2296391"/>
            <a:ext cx="15586" cy="29406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Flowchart: Terminator 18"/>
          <p:cNvSpPr/>
          <p:nvPr/>
        </p:nvSpPr>
        <p:spPr>
          <a:xfrm>
            <a:off x="8149938" y="4308401"/>
            <a:ext cx="3123045" cy="779681"/>
          </a:xfrm>
          <a:prstGeom prst="flowChartTerminator">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smtClean="0">
                <a:latin typeface="Times New Roman" panose="02020603050405020304" pitchFamily="18" charset="0"/>
                <a:cs typeface="Times New Roman" panose="02020603050405020304" pitchFamily="18" charset="0"/>
              </a:rPr>
              <a:t>Fill all these fields and then click on Generate Classes</a:t>
            </a:r>
            <a:endParaRPr lang="en-US" sz="1400" b="1" dirty="0">
              <a:latin typeface="Times New Roman" panose="02020603050405020304" pitchFamily="18" charset="0"/>
              <a:cs typeface="Times New Roman" panose="02020603050405020304" pitchFamily="18" charset="0"/>
            </a:endParaRPr>
          </a:p>
        </p:txBody>
      </p:sp>
      <p:cxnSp>
        <p:nvCxnSpPr>
          <p:cNvPr id="20" name="Straight Arrow Connector 19"/>
          <p:cNvCxnSpPr>
            <a:stCxn id="19" idx="0"/>
          </p:cNvCxnSpPr>
          <p:nvPr/>
        </p:nvCxnSpPr>
        <p:spPr>
          <a:xfrm flipH="1" flipV="1">
            <a:off x="8988136" y="2919845"/>
            <a:ext cx="723325" cy="13885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p:cNvCxnSpPr>
            <a:stCxn id="19" idx="0"/>
          </p:cNvCxnSpPr>
          <p:nvPr/>
        </p:nvCxnSpPr>
        <p:spPr>
          <a:xfrm flipH="1" flipV="1">
            <a:off x="8891732" y="3200218"/>
            <a:ext cx="819729" cy="11081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19" idx="0"/>
          </p:cNvCxnSpPr>
          <p:nvPr/>
        </p:nvCxnSpPr>
        <p:spPr>
          <a:xfrm flipV="1">
            <a:off x="9711461" y="2826326"/>
            <a:ext cx="652028" cy="14820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19" idx="0"/>
          </p:cNvCxnSpPr>
          <p:nvPr/>
        </p:nvCxnSpPr>
        <p:spPr>
          <a:xfrm flipV="1">
            <a:off x="9711461" y="3106700"/>
            <a:ext cx="864466" cy="12017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a:stCxn id="19" idx="0"/>
          </p:cNvCxnSpPr>
          <p:nvPr/>
        </p:nvCxnSpPr>
        <p:spPr>
          <a:xfrm flipH="1" flipV="1">
            <a:off x="7587676" y="3834246"/>
            <a:ext cx="2123785" cy="474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01404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2BE5BF-9922-45FB-8F3F-4446D40A051B}"/>
              </a:ext>
            </a:extLst>
          </p:cNvPr>
          <p:cNvSpPr>
            <a:spLocks noGrp="1"/>
          </p:cNvSpPr>
          <p:nvPr>
            <p:ph type="ctrTitle"/>
          </p:nvPr>
        </p:nvSpPr>
        <p:spPr/>
        <p:txBody>
          <a:bodyPr/>
          <a:lstStyle/>
          <a:p>
            <a:r>
              <a:rPr lang="en-US" dirty="0"/>
              <a:t>Thank </a:t>
            </a:r>
            <a:r>
              <a:rPr lang="en-US" dirty="0" smtClean="0"/>
              <a:t>You</a:t>
            </a:r>
            <a:endParaRPr lang="en-GB" dirty="0"/>
          </a:p>
        </p:txBody>
      </p:sp>
    </p:spTree>
    <p:extLst>
      <p:ext uri="{BB962C8B-B14F-4D97-AF65-F5344CB8AC3E}">
        <p14:creationId xmlns:p14="http://schemas.microsoft.com/office/powerpoint/2010/main" val="429771863"/>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263D6C4-4840-40CC-AC84-17E24B3B7BDE}" type="slidenum">
              <a:rPr lang="en-US" noProof="0" smtClean="0"/>
              <a:pPr/>
              <a:t>4</a:t>
            </a:fld>
            <a:endParaRPr lang="en-US" noProof="0" dirty="0"/>
          </a:p>
        </p:txBody>
      </p:sp>
      <p:sp>
        <p:nvSpPr>
          <p:cNvPr id="5" name="Title 13">
            <a:extLst>
              <a:ext uri="{FF2B5EF4-FFF2-40B4-BE49-F238E27FC236}">
                <a16:creationId xmlns="" xmlns:a16="http://schemas.microsoft.com/office/drawing/2014/main" id="{92896B42-4638-40D0-8887-7AB8D1D86B3D}"/>
              </a:ext>
            </a:extLst>
          </p:cNvPr>
          <p:cNvSpPr>
            <a:spLocks noGrp="1"/>
          </p:cNvSpPr>
          <p:nvPr>
            <p:ph type="title"/>
          </p:nvPr>
        </p:nvSpPr>
        <p:spPr>
          <a:xfrm>
            <a:off x="518678" y="531147"/>
            <a:ext cx="10835122" cy="1147968"/>
          </a:xfrm>
        </p:spPr>
        <p:txBody>
          <a:bodyPr>
            <a:normAutofit/>
          </a:bodyPr>
          <a:lstStyle/>
          <a:p>
            <a:r>
              <a:rPr lang="en-US" dirty="0">
                <a:solidFill>
                  <a:schemeClr val="accent2">
                    <a:lumMod val="60000"/>
                    <a:lumOff val="40000"/>
                  </a:schemeClr>
                </a:solidFill>
                <a:latin typeface="Candara" panose="020E0502030303020204" pitchFamily="34" charset="0"/>
                <a:cs typeface="Arial" panose="020B0604020202020204" pitchFamily="34" charset="0"/>
              </a:rPr>
              <a:t>How to </a:t>
            </a:r>
            <a:r>
              <a:rPr lang="en-US" dirty="0" smtClean="0">
                <a:solidFill>
                  <a:schemeClr val="accent2">
                    <a:lumMod val="60000"/>
                    <a:lumOff val="40000"/>
                  </a:schemeClr>
                </a:solidFill>
                <a:latin typeface="Candara" panose="020E0502030303020204" pitchFamily="34" charset="0"/>
                <a:cs typeface="Arial" panose="020B0604020202020204" pitchFamily="34" charset="0"/>
              </a:rPr>
              <a:t>log in?</a:t>
            </a:r>
            <a:r>
              <a:rPr lang="en-US" dirty="0">
                <a:solidFill>
                  <a:schemeClr val="accent2">
                    <a:lumMod val="60000"/>
                    <a:lumOff val="40000"/>
                  </a:schemeClr>
                </a:solidFill>
                <a:latin typeface="Candara" panose="020E0502030303020204" pitchFamily="34" charset="0"/>
                <a:cs typeface="Arial" panose="020B0604020202020204" pitchFamily="34" charset="0"/>
              </a:rPr>
              <a:t/>
            </a:r>
            <a:br>
              <a:rPr lang="en-US" dirty="0">
                <a:solidFill>
                  <a:schemeClr val="accent2">
                    <a:lumMod val="60000"/>
                    <a:lumOff val="40000"/>
                  </a:schemeClr>
                </a:solidFill>
                <a:latin typeface="Candara" panose="020E0502030303020204" pitchFamily="34" charset="0"/>
                <a:cs typeface="Arial" panose="020B0604020202020204" pitchFamily="34" charset="0"/>
              </a:rPr>
            </a:br>
            <a:endParaRPr lang="en-US" b="0" dirty="0"/>
          </a:p>
        </p:txBody>
      </p:sp>
      <p:sp>
        <p:nvSpPr>
          <p:cNvPr id="6" name="Text Placeholder 18">
            <a:extLst>
              <a:ext uri="{FF2B5EF4-FFF2-40B4-BE49-F238E27FC236}">
                <a16:creationId xmlns="" xmlns:a16="http://schemas.microsoft.com/office/drawing/2014/main" id="{D7CE36F2-C321-46C5-AFD9-00917224D390}"/>
              </a:ext>
            </a:extLst>
          </p:cNvPr>
          <p:cNvSpPr>
            <a:spLocks noGrp="1"/>
          </p:cNvSpPr>
          <p:nvPr>
            <p:ph type="body" sz="quarter" idx="4294967295"/>
          </p:nvPr>
        </p:nvSpPr>
        <p:spPr>
          <a:xfrm>
            <a:off x="290078" y="1146509"/>
            <a:ext cx="7058989" cy="1065212"/>
          </a:xfrm>
          <a:prstGeom prst="rect">
            <a:avLst/>
          </a:prstGeom>
        </p:spPr>
        <p:txBody>
          <a:bodyPr/>
          <a:lstStyle/>
          <a:p>
            <a:pPr algn="just">
              <a:lnSpc>
                <a:spcPct val="100000"/>
              </a:lnSpc>
            </a:pPr>
            <a:r>
              <a:rPr lang="en-US" sz="1800" dirty="0">
                <a:solidFill>
                  <a:schemeClr val="bg1"/>
                </a:solidFill>
              </a:rPr>
              <a:t>After typing the </a:t>
            </a:r>
            <a:r>
              <a:rPr lang="en-US" sz="1800" dirty="0" smtClean="0">
                <a:solidFill>
                  <a:schemeClr val="bg1"/>
                </a:solidFill>
              </a:rPr>
              <a:t>URL or Click on CMS in website </a:t>
            </a:r>
            <a:r>
              <a:rPr lang="en-US" sz="1800" dirty="0">
                <a:solidFill>
                  <a:schemeClr val="bg1"/>
                </a:solidFill>
              </a:rPr>
              <a:t>you will see the following </a:t>
            </a:r>
            <a:r>
              <a:rPr lang="en-US" sz="1800" dirty="0" smtClean="0">
                <a:solidFill>
                  <a:schemeClr val="bg1"/>
                </a:solidFill>
              </a:rPr>
              <a:t>page </a:t>
            </a:r>
            <a:r>
              <a:rPr lang="en-US" sz="1800" dirty="0">
                <a:solidFill>
                  <a:schemeClr val="bg1"/>
                </a:solidFill>
              </a:rPr>
              <a:t>which contains the login form enter your user id and password and click on the login </a:t>
            </a:r>
            <a:r>
              <a:rPr lang="en-US" sz="1800" dirty="0" smtClean="0">
                <a:solidFill>
                  <a:schemeClr val="bg1"/>
                </a:solidFill>
              </a:rPr>
              <a:t>button.</a:t>
            </a:r>
            <a:endParaRPr lang="en-US" sz="1800" dirty="0">
              <a:solidFill>
                <a:schemeClr val="bg1"/>
              </a:solidFill>
            </a:endParaRP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7407" t="9578" r="8643" b="14004"/>
          <a:stretch/>
        </p:blipFill>
        <p:spPr>
          <a:xfrm>
            <a:off x="518678" y="2211721"/>
            <a:ext cx="7880164" cy="4034896"/>
          </a:xfrm>
          <a:prstGeom prst="rect">
            <a:avLst/>
          </a:prstGeom>
        </p:spPr>
      </p:pic>
    </p:spTree>
    <p:extLst>
      <p:ext uri="{BB962C8B-B14F-4D97-AF65-F5344CB8AC3E}">
        <p14:creationId xmlns:p14="http://schemas.microsoft.com/office/powerpoint/2010/main" val="24293052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BE9800F6-D571-48C4-8466-12AA1ADB6599}"/>
              </a:ext>
            </a:extLst>
          </p:cNvPr>
          <p:cNvSpPr>
            <a:spLocks noGrp="1"/>
          </p:cNvSpPr>
          <p:nvPr>
            <p:ph type="sldNum" sz="quarter" idx="12"/>
          </p:nvPr>
        </p:nvSpPr>
        <p:spPr/>
        <p:txBody>
          <a:bodyPr/>
          <a:lstStyle/>
          <a:p>
            <a:fld id="{C263D6C4-4840-40CC-AC84-17E24B3B7BDE}" type="slidenum">
              <a:rPr lang="en-US" smtClean="0"/>
              <a:pPr/>
              <a:t>5</a:t>
            </a:fld>
            <a:endParaRPr lang="en-US" dirty="0"/>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20971" t="20687" r="20248" b="22013"/>
          <a:stretch/>
        </p:blipFill>
        <p:spPr>
          <a:xfrm>
            <a:off x="1304877" y="2482502"/>
            <a:ext cx="6847610" cy="3832573"/>
          </a:xfrm>
          <a:prstGeom prst="rect">
            <a:avLst/>
          </a:prstGeom>
        </p:spPr>
      </p:pic>
      <p:sp>
        <p:nvSpPr>
          <p:cNvPr id="12" name="Rectangle 11"/>
          <p:cNvSpPr/>
          <p:nvPr/>
        </p:nvSpPr>
        <p:spPr>
          <a:xfrm>
            <a:off x="484781" y="1436149"/>
            <a:ext cx="7496463" cy="923330"/>
          </a:xfrm>
          <a:prstGeom prst="rect">
            <a:avLst/>
          </a:prstGeom>
        </p:spPr>
        <p:txBody>
          <a:bodyPr wrap="square">
            <a:spAutoFit/>
          </a:bodyPr>
          <a:lstStyle/>
          <a:p>
            <a:r>
              <a:rPr lang="en-US" dirty="0">
                <a:solidFill>
                  <a:schemeClr val="bg1"/>
                </a:solidFill>
              </a:rPr>
              <a:t>After successful login into the system, </a:t>
            </a:r>
            <a:r>
              <a:rPr lang="en-US" dirty="0" smtClean="0">
                <a:solidFill>
                  <a:schemeClr val="bg1"/>
                </a:solidFill>
              </a:rPr>
              <a:t>we </a:t>
            </a:r>
            <a:r>
              <a:rPr lang="en-US" dirty="0">
                <a:solidFill>
                  <a:schemeClr val="bg1"/>
                </a:solidFill>
              </a:rPr>
              <a:t>will see the following interface which is called dashboard. Dashboard contains </a:t>
            </a:r>
            <a:r>
              <a:rPr lang="en-US" dirty="0" smtClean="0">
                <a:solidFill>
                  <a:schemeClr val="bg1"/>
                </a:solidFill>
              </a:rPr>
              <a:t>the different modules</a:t>
            </a:r>
            <a:r>
              <a:rPr lang="en-US" dirty="0">
                <a:solidFill>
                  <a:schemeClr val="bg1"/>
                </a:solidFill>
              </a:rPr>
              <a:t>. Like CMS Core, Registration, Academics Module.</a:t>
            </a:r>
          </a:p>
        </p:txBody>
      </p:sp>
      <p:sp>
        <p:nvSpPr>
          <p:cNvPr id="13" name="Rectangle 12"/>
          <p:cNvSpPr/>
          <p:nvPr/>
        </p:nvSpPr>
        <p:spPr>
          <a:xfrm>
            <a:off x="484781" y="766791"/>
            <a:ext cx="1640193" cy="461665"/>
          </a:xfrm>
          <a:prstGeom prst="rect">
            <a:avLst/>
          </a:prstGeom>
        </p:spPr>
        <p:txBody>
          <a:bodyPr wrap="none">
            <a:spAutoFit/>
          </a:bodyPr>
          <a:lstStyle/>
          <a:p>
            <a:pPr>
              <a:buClr>
                <a:schemeClr val="accent2">
                  <a:lumMod val="40000"/>
                  <a:lumOff val="60000"/>
                </a:schemeClr>
              </a:buClr>
            </a:pPr>
            <a:r>
              <a:rPr lang="en-US" sz="2400" b="1" dirty="0" smtClean="0">
                <a:solidFill>
                  <a:schemeClr val="accent2">
                    <a:lumMod val="40000"/>
                    <a:lumOff val="60000"/>
                  </a:schemeClr>
                </a:solidFill>
                <a:latin typeface="Times New Roman" panose="02020603050405020304" pitchFamily="18" charset="0"/>
                <a:cs typeface="Times New Roman" panose="02020603050405020304" pitchFamily="18" charset="0"/>
              </a:rPr>
              <a:t>Dashboard</a:t>
            </a:r>
            <a:endParaRPr lang="en-US" sz="2400" b="1" dirty="0">
              <a:solidFill>
                <a:schemeClr val="accent2">
                  <a:lumMod val="40000"/>
                  <a:lumOff val="6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3486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ular Callout 19"/>
          <p:cNvSpPr/>
          <p:nvPr/>
        </p:nvSpPr>
        <p:spPr>
          <a:xfrm>
            <a:off x="8069396" y="4461223"/>
            <a:ext cx="3182804" cy="1262244"/>
          </a:xfrm>
          <a:prstGeom prst="wedgeRectCallout">
            <a:avLst>
              <a:gd name="adj1" fmla="val -2108"/>
              <a:gd name="adj2" fmla="val -74914"/>
            </a:avLst>
          </a:prstGeom>
        </p:spPr>
        <p:style>
          <a:lnRef idx="2">
            <a:schemeClr val="accent6">
              <a:shade val="50000"/>
            </a:schemeClr>
          </a:lnRef>
          <a:fillRef idx="1002">
            <a:schemeClr val="dk2"/>
          </a:fillRef>
          <a:effectRef idx="0">
            <a:schemeClr val="accent6"/>
          </a:effectRef>
          <a:fontRef idx="minor">
            <a:schemeClr val="lt1"/>
          </a:fontRef>
        </p:style>
        <p:txBody>
          <a:bodyPr rtlCol="0" anchor="ctr"/>
          <a:lstStyle/>
          <a:p>
            <a:r>
              <a:rPr lang="en-US" dirty="0"/>
              <a:t>7</a:t>
            </a:r>
            <a:r>
              <a:rPr lang="en-US" dirty="0" smtClean="0"/>
              <a:t>. Attendance Generation </a:t>
            </a:r>
          </a:p>
        </p:txBody>
      </p:sp>
      <p:sp>
        <p:nvSpPr>
          <p:cNvPr id="19" name="Rectangular Callout 18"/>
          <p:cNvSpPr/>
          <p:nvPr/>
        </p:nvSpPr>
        <p:spPr>
          <a:xfrm>
            <a:off x="4177552" y="4461223"/>
            <a:ext cx="3182804" cy="1262244"/>
          </a:xfrm>
          <a:prstGeom prst="wedgeRectCallout">
            <a:avLst>
              <a:gd name="adj1" fmla="val -2108"/>
              <a:gd name="adj2" fmla="val -74914"/>
            </a:avLst>
          </a:prstGeom>
        </p:spPr>
        <p:style>
          <a:lnRef idx="2">
            <a:schemeClr val="accent6">
              <a:shade val="50000"/>
            </a:schemeClr>
          </a:lnRef>
          <a:fillRef idx="1002">
            <a:schemeClr val="dk2"/>
          </a:fillRef>
          <a:effectRef idx="0">
            <a:schemeClr val="accent6"/>
          </a:effectRef>
          <a:fontRef idx="minor">
            <a:schemeClr val="lt1"/>
          </a:fontRef>
        </p:style>
        <p:txBody>
          <a:bodyPr rtlCol="0" anchor="ctr"/>
          <a:lstStyle/>
          <a:p>
            <a:r>
              <a:rPr lang="en-US" dirty="0"/>
              <a:t>3</a:t>
            </a:r>
            <a:r>
              <a:rPr lang="en-US" dirty="0" smtClean="0"/>
              <a:t>.Program Batch</a:t>
            </a:r>
          </a:p>
          <a:p>
            <a:r>
              <a:rPr lang="en-US" dirty="0"/>
              <a:t>4</a:t>
            </a:r>
            <a:r>
              <a:rPr lang="en-US" dirty="0" smtClean="0"/>
              <a:t>.Class generator</a:t>
            </a:r>
          </a:p>
          <a:p>
            <a:r>
              <a:rPr lang="en-US" dirty="0"/>
              <a:t>5</a:t>
            </a:r>
            <a:r>
              <a:rPr lang="en-US" dirty="0" smtClean="0"/>
              <a:t>.Course Bulk Registration</a:t>
            </a:r>
          </a:p>
          <a:p>
            <a:r>
              <a:rPr lang="en-US" dirty="0"/>
              <a:t>6</a:t>
            </a:r>
            <a:r>
              <a:rPr lang="en-US" dirty="0" smtClean="0"/>
              <a:t>.Timetable </a:t>
            </a:r>
            <a:endParaRPr lang="en-US" dirty="0"/>
          </a:p>
        </p:txBody>
      </p:sp>
      <p:sp>
        <p:nvSpPr>
          <p:cNvPr id="3" name="Slide Number Placeholder 2"/>
          <p:cNvSpPr>
            <a:spLocks noGrp="1"/>
          </p:cNvSpPr>
          <p:nvPr>
            <p:ph type="sldNum" sz="quarter" idx="12"/>
          </p:nvPr>
        </p:nvSpPr>
        <p:spPr/>
        <p:txBody>
          <a:bodyPr/>
          <a:lstStyle/>
          <a:p>
            <a:fld id="{C263D6C4-4840-40CC-AC84-17E24B3B7BDE}" type="slidenum">
              <a:rPr lang="en-US" noProof="0" smtClean="0"/>
              <a:pPr/>
              <a:t>6</a:t>
            </a:fld>
            <a:endParaRPr lang="en-US" noProof="0" dirty="0"/>
          </a:p>
        </p:txBody>
      </p:sp>
      <p:sp>
        <p:nvSpPr>
          <p:cNvPr id="8" name="TextBox 7"/>
          <p:cNvSpPr txBox="1"/>
          <p:nvPr/>
        </p:nvSpPr>
        <p:spPr>
          <a:xfrm>
            <a:off x="575733" y="1478844"/>
            <a:ext cx="7203639" cy="369332"/>
          </a:xfrm>
          <a:prstGeom prst="rect">
            <a:avLst/>
          </a:prstGeom>
          <a:noFill/>
        </p:spPr>
        <p:txBody>
          <a:bodyPr wrap="none" rtlCol="0">
            <a:spAutoFit/>
          </a:bodyPr>
          <a:lstStyle/>
          <a:p>
            <a:r>
              <a:rPr lang="en-US" dirty="0" smtClean="0">
                <a:solidFill>
                  <a:schemeClr val="bg1"/>
                </a:solidFill>
              </a:rPr>
              <a:t>Module use in this process is </a:t>
            </a:r>
            <a:r>
              <a:rPr lang="en-US" b="1" dirty="0" err="1" smtClean="0">
                <a:solidFill>
                  <a:schemeClr val="accent2"/>
                </a:solidFill>
              </a:rPr>
              <a:t>Odoo</a:t>
            </a:r>
            <a:r>
              <a:rPr lang="en-US" b="1" dirty="0" smtClean="0">
                <a:solidFill>
                  <a:schemeClr val="accent2"/>
                </a:solidFill>
              </a:rPr>
              <a:t> CMS</a:t>
            </a:r>
            <a:r>
              <a:rPr lang="en-US" b="1" dirty="0" smtClean="0">
                <a:solidFill>
                  <a:schemeClr val="bg1"/>
                </a:solidFill>
              </a:rPr>
              <a:t>, </a:t>
            </a:r>
            <a:r>
              <a:rPr lang="en-US" b="1" dirty="0" smtClean="0">
                <a:solidFill>
                  <a:srgbClr val="FF9933"/>
                </a:solidFill>
              </a:rPr>
              <a:t>Registration</a:t>
            </a:r>
            <a:r>
              <a:rPr lang="en-US" b="1" dirty="0" smtClean="0">
                <a:solidFill>
                  <a:schemeClr val="bg1"/>
                </a:solidFill>
              </a:rPr>
              <a:t>, Academics</a:t>
            </a:r>
            <a:endParaRPr lang="en-US" b="1" dirty="0">
              <a:solidFill>
                <a:schemeClr val="bg1"/>
              </a:solidFill>
            </a:endParaRPr>
          </a:p>
        </p:txBody>
      </p:sp>
      <p:sp>
        <p:nvSpPr>
          <p:cNvPr id="9" name="Title 2"/>
          <p:cNvSpPr>
            <a:spLocks noGrp="1"/>
          </p:cNvSpPr>
          <p:nvPr>
            <p:ph type="title"/>
          </p:nvPr>
        </p:nvSpPr>
        <p:spPr>
          <a:xfrm>
            <a:off x="575733" y="884485"/>
            <a:ext cx="7781544" cy="535531"/>
          </a:xfrm>
        </p:spPr>
        <p:txBody>
          <a:bodyPr/>
          <a:lstStyle/>
          <a:p>
            <a:r>
              <a:rPr lang="en-US" dirty="0" smtClean="0"/>
              <a:t>Module</a:t>
            </a:r>
            <a:endParaRPr lang="en-US" dirty="0"/>
          </a:p>
        </p:txBody>
      </p:sp>
      <p:pic>
        <p:nvPicPr>
          <p:cNvPr id="13" name="Picture 12"/>
          <p:cNvPicPr>
            <a:picLocks noChangeAspect="1"/>
          </p:cNvPicPr>
          <p:nvPr/>
        </p:nvPicPr>
        <p:blipFill rotWithShape="1">
          <a:blip r:embed="rId2">
            <a:extLst>
              <a:ext uri="{28A0092B-C50C-407E-A947-70E740481C1C}">
                <a14:useLocalDpi xmlns:a14="http://schemas.microsoft.com/office/drawing/2010/main" val="0"/>
              </a:ext>
            </a:extLst>
          </a:blip>
          <a:srcRect l="20427" t="54271" r="65319" b="22584"/>
          <a:stretch/>
        </p:blipFill>
        <p:spPr>
          <a:xfrm>
            <a:off x="8357277" y="2880781"/>
            <a:ext cx="1483126" cy="1354668"/>
          </a:xfrm>
          <a:prstGeom prst="rect">
            <a:avLst/>
          </a:prstGeom>
        </p:spPr>
      </p:pic>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l="3143" t="47288" r="80808" b="27971"/>
          <a:stretch/>
        </p:blipFill>
        <p:spPr>
          <a:xfrm>
            <a:off x="4635840" y="2880780"/>
            <a:ext cx="1614312" cy="1399822"/>
          </a:xfrm>
          <a:prstGeom prst="rect">
            <a:avLst/>
          </a:prstGeom>
        </p:spPr>
      </p:pic>
      <p:sp>
        <p:nvSpPr>
          <p:cNvPr id="18" name="Rectangular Callout 17"/>
          <p:cNvSpPr/>
          <p:nvPr/>
        </p:nvSpPr>
        <p:spPr>
          <a:xfrm>
            <a:off x="372532" y="4461223"/>
            <a:ext cx="2754490" cy="1262244"/>
          </a:xfrm>
          <a:prstGeom prst="wedgeRectCallout">
            <a:avLst>
              <a:gd name="adj1" fmla="val -2108"/>
              <a:gd name="adj2" fmla="val -74914"/>
            </a:avLst>
          </a:prstGeom>
        </p:spPr>
        <p:style>
          <a:lnRef idx="2">
            <a:schemeClr val="accent6">
              <a:shade val="50000"/>
            </a:schemeClr>
          </a:lnRef>
          <a:fillRef idx="1002">
            <a:schemeClr val="dk2"/>
          </a:fillRef>
          <a:effectRef idx="0">
            <a:schemeClr val="accent6"/>
          </a:effectRef>
          <a:fontRef idx="minor">
            <a:schemeClr val="lt1"/>
          </a:fontRef>
        </p:style>
        <p:txBody>
          <a:bodyPr rtlCol="0" anchor="ctr"/>
          <a:lstStyle/>
          <a:p>
            <a:r>
              <a:rPr lang="en-US" dirty="0" smtClean="0"/>
              <a:t>1.Students </a:t>
            </a:r>
          </a:p>
          <a:p>
            <a:r>
              <a:rPr lang="en-US" dirty="0" smtClean="0"/>
              <a:t>2.Study Scheme </a:t>
            </a:r>
            <a:endParaRPr lang="en-US" dirty="0"/>
          </a:p>
        </p:txBody>
      </p:sp>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l="2629" t="51563" r="79751" b="22698"/>
          <a:stretch/>
        </p:blipFill>
        <p:spPr>
          <a:xfrm>
            <a:off x="790223" y="2852558"/>
            <a:ext cx="1704621" cy="1400612"/>
          </a:xfrm>
          <a:prstGeom prst="rect">
            <a:avLst/>
          </a:prstGeom>
        </p:spPr>
      </p:pic>
    </p:spTree>
    <p:extLst>
      <p:ext uri="{BB962C8B-B14F-4D97-AF65-F5344CB8AC3E}">
        <p14:creationId xmlns:p14="http://schemas.microsoft.com/office/powerpoint/2010/main" val="30093877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263D6C4-4840-40CC-AC84-17E24B3B7BDE}" type="slidenum">
              <a:rPr lang="en-US" noProof="0" smtClean="0"/>
              <a:pPr/>
              <a:t>7</a:t>
            </a:fld>
            <a:endParaRPr lang="en-US" noProof="0" dirty="0"/>
          </a:p>
        </p:txBody>
      </p:sp>
      <p:sp>
        <p:nvSpPr>
          <p:cNvPr id="9" name="Title 2"/>
          <p:cNvSpPr>
            <a:spLocks noGrp="1"/>
          </p:cNvSpPr>
          <p:nvPr>
            <p:ph type="title"/>
          </p:nvPr>
        </p:nvSpPr>
        <p:spPr>
          <a:xfrm>
            <a:off x="575733" y="884485"/>
            <a:ext cx="7781544" cy="978729"/>
          </a:xfrm>
        </p:spPr>
        <p:txBody>
          <a:bodyPr/>
          <a:lstStyle/>
          <a:p>
            <a:r>
              <a:rPr lang="en-US" dirty="0"/>
              <a:t>Student Record Update /</a:t>
            </a:r>
            <a:r>
              <a:rPr lang="en-US" dirty="0" smtClean="0"/>
              <a:t>Correction</a:t>
            </a:r>
            <a:r>
              <a:rPr lang="en-US" dirty="0"/>
              <a:t/>
            </a:r>
            <a:br>
              <a:rPr lang="en-US" dirty="0"/>
            </a:br>
            <a:endParaRPr lang="en-US" dirty="0"/>
          </a:p>
        </p:txBody>
      </p:sp>
      <p:sp>
        <p:nvSpPr>
          <p:cNvPr id="11" name="Rectangle 10"/>
          <p:cNvSpPr/>
          <p:nvPr/>
        </p:nvSpPr>
        <p:spPr>
          <a:xfrm>
            <a:off x="575733" y="1373849"/>
            <a:ext cx="10171289" cy="1615827"/>
          </a:xfrm>
          <a:prstGeom prst="rect">
            <a:avLst/>
          </a:prstGeom>
        </p:spPr>
        <p:txBody>
          <a:bodyPr wrap="square">
            <a:spAutoFit/>
          </a:bodyPr>
          <a:lstStyle/>
          <a:p>
            <a:endParaRPr lang="en-US" dirty="0" smtClean="0">
              <a:solidFill>
                <a:schemeClr val="bg1"/>
              </a:solidFill>
            </a:endParaRPr>
          </a:p>
          <a:p>
            <a:r>
              <a:rPr lang="en-US" dirty="0" smtClean="0">
                <a:solidFill>
                  <a:schemeClr val="bg1"/>
                </a:solidFill>
              </a:rPr>
              <a:t>To </a:t>
            </a:r>
            <a:r>
              <a:rPr lang="en-US" dirty="0" smtClean="0">
                <a:solidFill>
                  <a:schemeClr val="bg1"/>
                </a:solidFill>
              </a:rPr>
              <a:t>Update or correct students </a:t>
            </a:r>
          </a:p>
          <a:p>
            <a:r>
              <a:rPr lang="en-US" dirty="0" smtClean="0">
                <a:solidFill>
                  <a:srgbClr val="99FF33"/>
                </a:solidFill>
              </a:rPr>
              <a:t>Navigation</a:t>
            </a:r>
            <a:r>
              <a:rPr lang="en-US" dirty="0">
                <a:solidFill>
                  <a:srgbClr val="99FF33"/>
                </a:solidFill>
              </a:rPr>
              <a:t>:  </a:t>
            </a:r>
            <a:r>
              <a:rPr lang="en-US" dirty="0" err="1">
                <a:solidFill>
                  <a:srgbClr val="99FF33"/>
                </a:solidFill>
              </a:rPr>
              <a:t>Odoo</a:t>
            </a:r>
            <a:r>
              <a:rPr lang="en-US" dirty="0">
                <a:solidFill>
                  <a:srgbClr val="99FF33"/>
                </a:solidFill>
              </a:rPr>
              <a:t> CMS&gt;&gt;Open student Record&gt;&gt; </a:t>
            </a:r>
            <a:r>
              <a:rPr lang="en-US" dirty="0" smtClean="0">
                <a:solidFill>
                  <a:srgbClr val="99FF33"/>
                </a:solidFill>
              </a:rPr>
              <a:t>Edit Button </a:t>
            </a:r>
            <a:r>
              <a:rPr lang="en-US" dirty="0" smtClean="0">
                <a:solidFill>
                  <a:srgbClr val="99FF33"/>
                </a:solidFill>
              </a:rPr>
              <a:t>&gt;&gt; </a:t>
            </a:r>
            <a:r>
              <a:rPr lang="en-US" dirty="0">
                <a:solidFill>
                  <a:srgbClr val="99FF33"/>
                </a:solidFill>
              </a:rPr>
              <a:t>Change </a:t>
            </a:r>
            <a:r>
              <a:rPr lang="en-US" dirty="0" smtClean="0">
                <a:solidFill>
                  <a:srgbClr val="99FF33"/>
                </a:solidFill>
              </a:rPr>
              <a:t>Student information &gt;&gt; Save.</a:t>
            </a:r>
            <a:endParaRPr lang="en-US" dirty="0">
              <a:solidFill>
                <a:srgbClr val="99FF33"/>
              </a:solidFill>
            </a:endParaRPr>
          </a:p>
          <a:p>
            <a:pPr>
              <a:lnSpc>
                <a:spcPct val="150000"/>
              </a:lnSpc>
            </a:pPr>
            <a:endParaRPr lang="en-US" dirty="0" smtClean="0">
              <a:solidFill>
                <a:schemeClr val="bg1"/>
              </a:solidFill>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826" t="18916" r="10950" b="21396"/>
          <a:stretch/>
        </p:blipFill>
        <p:spPr>
          <a:xfrm>
            <a:off x="914399" y="2712028"/>
            <a:ext cx="8873837" cy="3377045"/>
          </a:xfrm>
          <a:prstGeom prst="rect">
            <a:avLst/>
          </a:prstGeom>
        </p:spPr>
      </p:pic>
      <p:sp>
        <p:nvSpPr>
          <p:cNvPr id="14" name="Flowchart: Terminator 13"/>
          <p:cNvSpPr/>
          <p:nvPr/>
        </p:nvSpPr>
        <p:spPr>
          <a:xfrm>
            <a:off x="1028701" y="3863959"/>
            <a:ext cx="1635128" cy="1310714"/>
          </a:xfrm>
          <a:prstGeom prst="flowChartTerminator">
            <a:avLst/>
          </a:prstGeom>
          <a:solidFill>
            <a:schemeClr val="tx1">
              <a:lumMod val="85000"/>
              <a:lumOff val="15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1400" b="1" dirty="0" smtClean="0">
                <a:latin typeface="Times New Roman" panose="02020603050405020304" pitchFamily="18" charset="0"/>
                <a:cs typeface="Times New Roman" panose="02020603050405020304" pitchFamily="18" charset="0"/>
              </a:rPr>
              <a:t>Click </a:t>
            </a:r>
            <a:r>
              <a:rPr lang="en-US" sz="1400" b="1" dirty="0" smtClean="0">
                <a:latin typeface="Times New Roman" panose="02020603050405020304" pitchFamily="18" charset="0"/>
                <a:cs typeface="Times New Roman" panose="02020603050405020304" pitchFamily="18" charset="0"/>
              </a:rPr>
              <a:t>Edit Button Update or Correct Student record and save it.</a:t>
            </a:r>
            <a:endParaRPr lang="en-US" sz="1400" b="1" dirty="0">
              <a:latin typeface="Times New Roman" panose="02020603050405020304" pitchFamily="18" charset="0"/>
              <a:cs typeface="Times New Roman" panose="02020603050405020304" pitchFamily="18" charset="0"/>
            </a:endParaRPr>
          </a:p>
        </p:txBody>
      </p:sp>
      <p:cxnSp>
        <p:nvCxnSpPr>
          <p:cNvPr id="17" name="Straight Arrow Connector 16"/>
          <p:cNvCxnSpPr>
            <a:stCxn id="14" idx="0"/>
          </p:cNvCxnSpPr>
          <p:nvPr/>
        </p:nvCxnSpPr>
        <p:spPr>
          <a:xfrm flipH="1" flipV="1">
            <a:off x="1070264" y="3226864"/>
            <a:ext cx="776001" cy="63709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50990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263D6C4-4840-40CC-AC84-17E24B3B7BDE}" type="slidenum">
              <a:rPr lang="en-US" noProof="0" smtClean="0"/>
              <a:pPr/>
              <a:t>8</a:t>
            </a:fld>
            <a:endParaRPr lang="en-US" noProof="0" dirty="0"/>
          </a:p>
        </p:txBody>
      </p:sp>
      <p:sp>
        <p:nvSpPr>
          <p:cNvPr id="9" name="Title 2"/>
          <p:cNvSpPr>
            <a:spLocks noGrp="1"/>
          </p:cNvSpPr>
          <p:nvPr>
            <p:ph type="title"/>
          </p:nvPr>
        </p:nvSpPr>
        <p:spPr>
          <a:xfrm>
            <a:off x="575733" y="884485"/>
            <a:ext cx="7781544" cy="674151"/>
          </a:xfrm>
        </p:spPr>
        <p:txBody>
          <a:bodyPr/>
          <a:lstStyle/>
          <a:p>
            <a:r>
              <a:rPr lang="en-US" dirty="0"/>
              <a:t>Export Student Record</a:t>
            </a:r>
            <a:br>
              <a:rPr lang="en-US" dirty="0"/>
            </a:br>
            <a:r>
              <a:rPr lang="en-US" dirty="0"/>
              <a:t/>
            </a:r>
            <a:br>
              <a:rPr lang="en-US" dirty="0"/>
            </a:br>
            <a:endParaRPr lang="en-US" dirty="0"/>
          </a:p>
        </p:txBody>
      </p:sp>
      <p:sp>
        <p:nvSpPr>
          <p:cNvPr id="8" name="Rectangle 7"/>
          <p:cNvSpPr/>
          <p:nvPr/>
        </p:nvSpPr>
        <p:spPr>
          <a:xfrm>
            <a:off x="575733" y="1124099"/>
            <a:ext cx="10676467" cy="1892826"/>
          </a:xfrm>
          <a:prstGeom prst="rect">
            <a:avLst/>
          </a:prstGeom>
        </p:spPr>
        <p:txBody>
          <a:bodyPr wrap="square">
            <a:spAutoFit/>
          </a:bodyPr>
          <a:lstStyle/>
          <a:p>
            <a:endParaRPr lang="en-US" dirty="0" smtClean="0">
              <a:solidFill>
                <a:schemeClr val="bg1"/>
              </a:solidFill>
            </a:endParaRPr>
          </a:p>
          <a:p>
            <a:r>
              <a:rPr lang="en-US" dirty="0" smtClean="0">
                <a:solidFill>
                  <a:schemeClr val="bg1"/>
                </a:solidFill>
              </a:rPr>
              <a:t>To </a:t>
            </a:r>
            <a:r>
              <a:rPr lang="en-US" dirty="0" smtClean="0">
                <a:solidFill>
                  <a:schemeClr val="bg1"/>
                </a:solidFill>
              </a:rPr>
              <a:t>Update or correct students </a:t>
            </a:r>
          </a:p>
          <a:p>
            <a:r>
              <a:rPr lang="en-US" dirty="0" smtClean="0">
                <a:solidFill>
                  <a:srgbClr val="99FF33"/>
                </a:solidFill>
              </a:rPr>
              <a:t>Navigation</a:t>
            </a:r>
            <a:r>
              <a:rPr lang="en-US" dirty="0">
                <a:solidFill>
                  <a:srgbClr val="99FF33"/>
                </a:solidFill>
              </a:rPr>
              <a:t>:  </a:t>
            </a:r>
            <a:r>
              <a:rPr lang="en-US" dirty="0" err="1">
                <a:solidFill>
                  <a:srgbClr val="99FF33"/>
                </a:solidFill>
              </a:rPr>
              <a:t>Odoo</a:t>
            </a:r>
            <a:r>
              <a:rPr lang="en-US" dirty="0">
                <a:solidFill>
                  <a:srgbClr val="99FF33"/>
                </a:solidFill>
              </a:rPr>
              <a:t> CMS&gt;&gt;Open student </a:t>
            </a:r>
            <a:r>
              <a:rPr lang="en-US" dirty="0" smtClean="0">
                <a:solidFill>
                  <a:srgbClr val="99FF33"/>
                </a:solidFill>
              </a:rPr>
              <a:t>&gt;&gt; Select All &gt;&gt; Action Button &gt;&gt; Export.</a:t>
            </a:r>
          </a:p>
          <a:p>
            <a:r>
              <a:rPr lang="en-US" dirty="0">
                <a:solidFill>
                  <a:srgbClr val="99FF33"/>
                </a:solidFill>
              </a:rPr>
              <a:t>Select a template or create your own, then click the Export button. The report will be generated in an Excel file</a:t>
            </a:r>
            <a:r>
              <a:rPr lang="en-US" dirty="0"/>
              <a:t>.</a:t>
            </a:r>
            <a:r>
              <a:rPr lang="en-US" dirty="0" smtClean="0">
                <a:solidFill>
                  <a:srgbClr val="99FF33"/>
                </a:solidFill>
              </a:rPr>
              <a:t>.</a:t>
            </a:r>
            <a:endParaRPr lang="en-US" dirty="0">
              <a:solidFill>
                <a:srgbClr val="99FF33"/>
              </a:solidFill>
            </a:endParaRPr>
          </a:p>
          <a:p>
            <a:pPr>
              <a:lnSpc>
                <a:spcPct val="150000"/>
              </a:lnSpc>
            </a:pPr>
            <a:endParaRPr lang="en-US" dirty="0" smtClean="0">
              <a:solidFill>
                <a:schemeClr val="bg1"/>
              </a:solidFill>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2810" t="13774" r="20144" b="15702"/>
          <a:stretch/>
        </p:blipFill>
        <p:spPr>
          <a:xfrm>
            <a:off x="675409" y="2665869"/>
            <a:ext cx="6743700" cy="3990109"/>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6322" t="17187" r="29145" b="7622"/>
          <a:stretch/>
        </p:blipFill>
        <p:spPr>
          <a:xfrm>
            <a:off x="6465884" y="2462927"/>
            <a:ext cx="5485111" cy="4254167"/>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4933874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520FC4EE-F318-4344-9E3C-B950ADB63865}"/>
              </a:ext>
            </a:extLst>
          </p:cNvPr>
          <p:cNvSpPr>
            <a:spLocks noGrp="1"/>
          </p:cNvSpPr>
          <p:nvPr>
            <p:ph type="sldNum" sz="quarter" idx="12"/>
          </p:nvPr>
        </p:nvSpPr>
        <p:spPr/>
        <p:txBody>
          <a:bodyPr/>
          <a:lstStyle/>
          <a:p>
            <a:fld id="{C263D6C4-4840-40CC-AC84-17E24B3B7BDE}" type="slidenum">
              <a:rPr lang="en-US" smtClean="0"/>
              <a:pPr/>
              <a:t>9</a:t>
            </a:fld>
            <a:endParaRPr lang="en-US" dirty="0"/>
          </a:p>
        </p:txBody>
      </p:sp>
      <p:sp>
        <p:nvSpPr>
          <p:cNvPr id="6" name="Rectangle 5"/>
          <p:cNvSpPr/>
          <p:nvPr/>
        </p:nvSpPr>
        <p:spPr>
          <a:xfrm>
            <a:off x="666044" y="856313"/>
            <a:ext cx="6096000" cy="523220"/>
          </a:xfrm>
          <a:prstGeom prst="rect">
            <a:avLst/>
          </a:prstGeom>
        </p:spPr>
        <p:txBody>
          <a:bodyPr>
            <a:spAutoFit/>
          </a:bodyPr>
          <a:lstStyle/>
          <a:p>
            <a:r>
              <a:rPr lang="en-US" sz="2800" b="1" dirty="0">
                <a:solidFill>
                  <a:schemeClr val="accent1">
                    <a:lumMod val="60000"/>
                    <a:lumOff val="40000"/>
                  </a:schemeClr>
                </a:solidFill>
                <a:latin typeface="Times New Roman" panose="02020603050405020304" pitchFamily="18" charset="0"/>
                <a:cs typeface="Times New Roman" panose="02020603050405020304" pitchFamily="18" charset="0"/>
              </a:rPr>
              <a:t>Verification of </a:t>
            </a:r>
            <a:r>
              <a:rPr lang="en-US" sz="2800" b="1" dirty="0" smtClean="0">
                <a:solidFill>
                  <a:schemeClr val="accent1">
                    <a:lumMod val="60000"/>
                    <a:lumOff val="40000"/>
                  </a:schemeClr>
                </a:solidFill>
                <a:latin typeface="Times New Roman" panose="02020603050405020304" pitchFamily="18" charset="0"/>
                <a:cs typeface="Times New Roman" panose="02020603050405020304" pitchFamily="18" charset="0"/>
              </a:rPr>
              <a:t>students</a:t>
            </a:r>
            <a:endParaRPr lang="en-US" sz="2800" b="1"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
        <p:nvSpPr>
          <p:cNvPr id="7" name="Rectangle 6"/>
          <p:cNvSpPr/>
          <p:nvPr/>
        </p:nvSpPr>
        <p:spPr>
          <a:xfrm>
            <a:off x="809264" y="1397809"/>
            <a:ext cx="10171289" cy="2654573"/>
          </a:xfrm>
          <a:prstGeom prst="rect">
            <a:avLst/>
          </a:prstGeom>
        </p:spPr>
        <p:txBody>
          <a:bodyPr wrap="square">
            <a:spAutoFit/>
          </a:bodyPr>
          <a:lstStyle/>
          <a:p>
            <a:endParaRPr lang="en-US" dirty="0" smtClean="0">
              <a:solidFill>
                <a:schemeClr val="bg1"/>
              </a:solidFill>
            </a:endParaRPr>
          </a:p>
          <a:p>
            <a:r>
              <a:rPr lang="en-US" dirty="0" smtClean="0">
                <a:solidFill>
                  <a:schemeClr val="bg1"/>
                </a:solidFill>
              </a:rPr>
              <a:t>The </a:t>
            </a:r>
            <a:r>
              <a:rPr lang="en-US" dirty="0">
                <a:solidFill>
                  <a:schemeClr val="bg1"/>
                </a:solidFill>
              </a:rPr>
              <a:t>first step is to verify the students by verification we mean </a:t>
            </a:r>
            <a:r>
              <a:rPr lang="en-US" dirty="0" smtClean="0">
                <a:solidFill>
                  <a:schemeClr val="bg1"/>
                </a:solidFill>
              </a:rPr>
              <a:t> to check the  student  have in admit state and if someone is cancel his/her admission So we change their  status to cancel to not appear in next semester.</a:t>
            </a:r>
          </a:p>
          <a:p>
            <a:pPr>
              <a:lnSpc>
                <a:spcPct val="150000"/>
              </a:lnSpc>
            </a:pPr>
            <a:r>
              <a:rPr lang="en-US" dirty="0">
                <a:solidFill>
                  <a:srgbClr val="99FF33"/>
                </a:solidFill>
              </a:rPr>
              <a:t>Navigation:  </a:t>
            </a:r>
            <a:r>
              <a:rPr lang="en-US" dirty="0" err="1">
                <a:solidFill>
                  <a:srgbClr val="99FF33"/>
                </a:solidFill>
              </a:rPr>
              <a:t>Odoo</a:t>
            </a:r>
            <a:r>
              <a:rPr lang="en-US" dirty="0">
                <a:solidFill>
                  <a:srgbClr val="99FF33"/>
                </a:solidFill>
              </a:rPr>
              <a:t> CMS&gt;&gt;Open student Record&gt;&gt; Action button&gt;&gt; Change Student state</a:t>
            </a:r>
          </a:p>
          <a:p>
            <a:pPr>
              <a:lnSpc>
                <a:spcPct val="150000"/>
              </a:lnSpc>
            </a:pPr>
            <a:endParaRPr lang="en-US" dirty="0" smtClean="0">
              <a:solidFill>
                <a:schemeClr val="bg1"/>
              </a:solidFill>
            </a:endParaRPr>
          </a:p>
          <a:p>
            <a:pPr>
              <a:lnSpc>
                <a:spcPct val="150000"/>
              </a:lnSpc>
            </a:pPr>
            <a:endParaRPr lang="en-US" sz="900" dirty="0">
              <a:solidFill>
                <a:schemeClr val="bg1"/>
              </a:solidFill>
            </a:endParaRPr>
          </a:p>
          <a:p>
            <a:pPr>
              <a:lnSpc>
                <a:spcPct val="150000"/>
              </a:lnSpc>
            </a:pPr>
            <a:r>
              <a:rPr lang="en-US" b="1" dirty="0" smtClean="0">
                <a:solidFill>
                  <a:srgbClr val="FFC000"/>
                </a:solidFill>
              </a:rPr>
              <a:t>Note : This option also used for admission cancelation of student from CMS. </a:t>
            </a:r>
          </a:p>
        </p:txBody>
      </p:sp>
    </p:spTree>
    <p:extLst>
      <p:ext uri="{BB962C8B-B14F-4D97-AF65-F5344CB8AC3E}">
        <p14:creationId xmlns:p14="http://schemas.microsoft.com/office/powerpoint/2010/main" val="360727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6687569_Modern blue presentation_AAS_v5" id="{C7B59113-CD15-4341-96CA-86E715D5BE98}" vid="{5A8FDAEB-3DF3-4B3C-A708-49813F8D6F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5B26E0C9-B2AA-42E6-97B6-E1B7D9EAF129}">
  <ds:schemaRefs>
    <ds:schemaRef ds:uri="http://schemas.microsoft.com/sharepoint/v3/contenttype/forms"/>
  </ds:schemaRefs>
</ds:datastoreItem>
</file>

<file path=customXml/itemProps2.xml><?xml version="1.0" encoding="utf-8"?>
<ds:datastoreItem xmlns:ds="http://schemas.openxmlformats.org/officeDocument/2006/customXml" ds:itemID="{4C103400-4A22-4E35-B588-4C4D426389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5757914-1161-4661-9696-421FD6935CDD}">
  <ds:schemaRefs>
    <ds:schemaRef ds:uri="http://purl.org/dc/terms/"/>
    <ds:schemaRef ds:uri="http://schemas.openxmlformats.org/package/2006/metadata/core-properties"/>
    <ds:schemaRef ds:uri="16c05727-aa75-4e4a-9b5f-8a80a1165891"/>
    <ds:schemaRef ds:uri="http://schemas.microsoft.com/office/2006/documentManagement/types"/>
    <ds:schemaRef ds:uri="http://schemas.microsoft.com/office/infopath/2007/PartnerControls"/>
    <ds:schemaRef ds:uri="http://purl.org/dc/elements/1.1/"/>
    <ds:schemaRef ds:uri="http://schemas.microsoft.com/office/2006/metadata/properties"/>
    <ds:schemaRef ds:uri="71af3243-3dd4-4a8d-8c0d-dd76da1f02a5"/>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Modern blue presentation</Template>
  <TotalTime>0</TotalTime>
  <Words>1622</Words>
  <Application>Microsoft Office PowerPoint</Application>
  <PresentationFormat>Widescreen</PresentationFormat>
  <Paragraphs>191</Paragraphs>
  <Slides>32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Candara</vt:lpstr>
      <vt:lpstr>Tahoma</vt:lpstr>
      <vt:lpstr>Times New Roman</vt:lpstr>
      <vt:lpstr>Trade Gothic LT Pro</vt:lpstr>
      <vt:lpstr>Trebuchet MS</vt:lpstr>
      <vt:lpstr>Office Theme</vt:lpstr>
      <vt:lpstr>Semester Registration  Process in CMS</vt:lpstr>
      <vt:lpstr>Content</vt:lpstr>
      <vt:lpstr>How to access CMS?</vt:lpstr>
      <vt:lpstr>How to log in? </vt:lpstr>
      <vt:lpstr>PowerPoint Presentation</vt:lpstr>
      <vt:lpstr>Module</vt:lpstr>
      <vt:lpstr>Student Record Update /Correction </vt:lpstr>
      <vt:lpstr>Export Student Record  </vt:lpstr>
      <vt:lpstr>PowerPoint Presentation</vt:lpstr>
      <vt:lpstr>PowerPoint Presentation</vt:lpstr>
      <vt:lpstr>Study Scheme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2023-12-19T01:40:17Z</dcterms:created>
  <dcterms:modified xsi:type="dcterms:W3CDTF">2024-12-18T07:00:50Z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